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4.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5.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4" r:id="rId1"/>
    <p:sldMasterId id="2147483960" r:id="rId2"/>
    <p:sldMasterId id="2147483993" r:id="rId3"/>
    <p:sldMasterId id="2147484030" r:id="rId4"/>
    <p:sldMasterId id="2147484066" r:id="rId5"/>
    <p:sldMasterId id="2147484102" r:id="rId6"/>
  </p:sldMasterIdLst>
  <p:notesMasterIdLst>
    <p:notesMasterId r:id="rId27"/>
  </p:notesMasterIdLst>
  <p:handoutMasterIdLst>
    <p:handoutMasterId r:id="rId28"/>
  </p:handoutMasterIdLst>
  <p:sldIdLst>
    <p:sldId id="269" r:id="rId7"/>
    <p:sldId id="351" r:id="rId8"/>
    <p:sldId id="354" r:id="rId9"/>
    <p:sldId id="355" r:id="rId10"/>
    <p:sldId id="2142532584" r:id="rId11"/>
    <p:sldId id="2142532086" r:id="rId12"/>
    <p:sldId id="359" r:id="rId13"/>
    <p:sldId id="357" r:id="rId14"/>
    <p:sldId id="2142532586" r:id="rId15"/>
    <p:sldId id="2142532047" r:id="rId16"/>
    <p:sldId id="2142532070" r:id="rId17"/>
    <p:sldId id="2142532077" r:id="rId18"/>
    <p:sldId id="2142532587" r:id="rId19"/>
    <p:sldId id="2142532588" r:id="rId20"/>
    <p:sldId id="274" r:id="rId21"/>
    <p:sldId id="9975" r:id="rId22"/>
    <p:sldId id="9978" r:id="rId23"/>
    <p:sldId id="363" r:id="rId24"/>
    <p:sldId id="2142532589" r:id="rId25"/>
    <p:sldId id="308" r:id="rId26"/>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p:restoredTop sz="93061" autoAdjust="0"/>
  </p:normalViewPr>
  <p:slideViewPr>
    <p:cSldViewPr snapToGrid="0" snapToObjects="1">
      <p:cViewPr varScale="1">
        <p:scale>
          <a:sx n="159" d="100"/>
          <a:sy n="159" d="100"/>
        </p:scale>
        <p:origin x="1048" y="176"/>
      </p:cViewPr>
      <p:guideLst>
        <p:guide orient="horz" pos="1620"/>
        <p:guide pos="2880"/>
      </p:guideLst>
    </p:cSldViewPr>
  </p:slideViewPr>
  <p:outlineViewPr>
    <p:cViewPr>
      <p:scale>
        <a:sx n="33" d="100"/>
        <a:sy n="33" d="100"/>
      </p:scale>
      <p:origin x="0" y="-8620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bm.northernlight.com/document.php?trans=view&amp;docid=IA20190925050000180&amp;datasource=IBM&amp;context=BNE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isc2.org/-/media/ISC2/Landing-Pages/2019-Cloud-Security-Report-ISC2.ashx?la=en&amp;hash=06133FF277FCCFF720FC8B96DF505CA66A7CE565"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cybersecurity-insiders.com/wp-content/uploads/2019/11/2020-Insider-Threat-Report-Gurucul.pdf"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229354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NOTES</a:t>
            </a:r>
          </a:p>
          <a:p>
            <a:r>
              <a:rPr lang="en-US" dirty="0"/>
              <a:t>(1) See the Secure Service Container User’s Guide for the latest firmware levels required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en-US" sz="1200" b="1" dirty="0"/>
              <a:t>Secure Service Container Partition – </a:t>
            </a:r>
            <a:r>
              <a:rPr lang="en-US" sz="1200" dirty="0">
                <a:latin typeface="+mn-lt"/>
              </a:rPr>
              <a:t>Min. HW Requirements requirements (1 Hyper Protect VS container + 1 Secure Build container)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Regarding Secure Service Container partition minimum storage: </a:t>
            </a:r>
            <a:r>
              <a:rPr lang="en-US" sz="1200" dirty="0">
                <a:latin typeface="+mn-lt"/>
              </a:rPr>
              <a:t>190 GB storage (50 GB hosting appliance, 100 GB in storage pool for one Hyper Protect Virtual Server container, and 40  GB for one Secure Build container)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5EC442-740E-044E-A9E1-7CE0139322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769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b="1" dirty="0"/>
              <a:t>This is a reference slide </a:t>
            </a:r>
            <a:r>
              <a:rPr lang="en-US" dirty="0"/>
              <a:t>of the resources to learn more about IBM Hyper Protect Virtual Servers</a:t>
            </a:r>
          </a:p>
          <a:p>
            <a:endParaRPr lang="en-US" dirty="0"/>
          </a:p>
          <a:p>
            <a:r>
              <a:rPr lang="en-US" dirty="0"/>
              <a:t>SQO = Software Quote and Order</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F491043-EB75-824C-9A65-D16BA9BCE39B}" type="slidenum">
              <a:rPr kumimoji="0" lang="en-US"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11121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0AED143-1506-434C-B47D-CBF33F177BE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59130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0AED143-1506-434C-B47D-CBF33F177BE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2984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0AED143-1506-434C-B47D-CBF33F177BE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280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20</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1285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285750" indent="-285750">
              <a:lnSpc>
                <a:spcPct val="150000"/>
              </a:lnSpc>
              <a:buFont typeface="Arial" panose="020B0604020202020204" pitchFamily="34" charset="0"/>
              <a:buChar char="•"/>
            </a:pPr>
            <a:r>
              <a:rPr lang="en-US" sz="1200" b="1" dirty="0">
                <a:solidFill>
                  <a:schemeClr val="tx2"/>
                </a:solidFill>
              </a:rPr>
              <a:t>Modernize</a:t>
            </a:r>
            <a:r>
              <a:rPr lang="en-US" sz="1200" dirty="0">
                <a:solidFill>
                  <a:schemeClr val="tx2"/>
                </a:solidFill>
              </a:rPr>
              <a:t> workloads through </a:t>
            </a:r>
            <a:r>
              <a:rPr lang="en-US" sz="1200" b="1" dirty="0">
                <a:solidFill>
                  <a:schemeClr val="tx2"/>
                </a:solidFill>
              </a:rPr>
              <a:t>containers</a:t>
            </a:r>
          </a:p>
          <a:p>
            <a:pPr marL="285750" indent="-285750">
              <a:lnSpc>
                <a:spcPct val="150000"/>
              </a:lnSpc>
              <a:buFont typeface="Arial" panose="020B0604020202020204" pitchFamily="34" charset="0"/>
              <a:buChar char="•"/>
            </a:pPr>
            <a:r>
              <a:rPr lang="en-US" sz="1200" b="1" dirty="0">
                <a:solidFill>
                  <a:schemeClr val="tx2"/>
                </a:solidFill>
              </a:rPr>
              <a:t>Integrate</a:t>
            </a:r>
            <a:r>
              <a:rPr lang="en-US" sz="1200" dirty="0">
                <a:solidFill>
                  <a:schemeClr val="tx2"/>
                </a:solidFill>
              </a:rPr>
              <a:t> on and off prem environments</a:t>
            </a:r>
          </a:p>
          <a:p>
            <a:pPr marL="285750" indent="-285750">
              <a:lnSpc>
                <a:spcPct val="150000"/>
              </a:lnSpc>
              <a:buFont typeface="Arial" panose="020B0604020202020204" pitchFamily="34" charset="0"/>
              <a:buChar char="•"/>
            </a:pPr>
            <a:r>
              <a:rPr lang="en-US" sz="1200" b="1" dirty="0">
                <a:solidFill>
                  <a:schemeClr val="tx2"/>
                </a:solidFill>
              </a:rPr>
              <a:t>Embrace</a:t>
            </a:r>
            <a:r>
              <a:rPr lang="en-US" sz="1200" dirty="0">
                <a:solidFill>
                  <a:schemeClr val="tx2"/>
                </a:solidFill>
              </a:rPr>
              <a:t> DevOps, microservice, etc</a:t>
            </a:r>
          </a:p>
          <a:p>
            <a:endParaRPr lang="en-US" dirty="0"/>
          </a:p>
          <a:p>
            <a:pPr marL="285750" indent="-285750">
              <a:lnSpc>
                <a:spcPct val="150000"/>
              </a:lnSpc>
              <a:spcBef>
                <a:spcPts val="0"/>
              </a:spcBef>
              <a:buFont typeface="Arial" panose="020B0604020202020204" pitchFamily="34" charset="0"/>
              <a:buChar char="•"/>
            </a:pPr>
            <a:r>
              <a:rPr lang="en-US" sz="1200" b="1" dirty="0">
                <a:solidFill>
                  <a:schemeClr val="bg2"/>
                </a:solidFill>
                <a:latin typeface="IBM Plex Sans" panose="020B0503050203000203" pitchFamily="34" charset="0"/>
              </a:rPr>
              <a:t>Cost</a:t>
            </a:r>
            <a:r>
              <a:rPr lang="en-US" sz="1200" dirty="0">
                <a:solidFill>
                  <a:schemeClr val="bg2"/>
                </a:solidFill>
                <a:latin typeface="IBM Plex Sans" panose="020B0503050203000203" pitchFamily="34" charset="0"/>
              </a:rPr>
              <a:t> of setup and maintenance</a:t>
            </a:r>
          </a:p>
          <a:p>
            <a:pPr marL="285750" indent="-285750">
              <a:lnSpc>
                <a:spcPct val="150000"/>
              </a:lnSpc>
              <a:spcBef>
                <a:spcPts val="0"/>
              </a:spcBef>
              <a:buFont typeface="Arial" panose="020B0604020202020204" pitchFamily="34" charset="0"/>
              <a:buChar char="•"/>
            </a:pPr>
            <a:r>
              <a:rPr lang="en-US" sz="1200" dirty="0">
                <a:solidFill>
                  <a:schemeClr val="bg2"/>
                </a:solidFill>
                <a:latin typeface="IBM Plex Sans" panose="020B0503050203000203" pitchFamily="34" charset="0"/>
              </a:rPr>
              <a:t>Increased </a:t>
            </a:r>
            <a:r>
              <a:rPr lang="en-US" sz="1200" b="1" dirty="0">
                <a:solidFill>
                  <a:schemeClr val="bg2"/>
                </a:solidFill>
                <a:latin typeface="IBM Plex Sans" panose="020B0503050203000203" pitchFamily="34" charset="0"/>
              </a:rPr>
              <a:t>attack vector surface </a:t>
            </a:r>
            <a:r>
              <a:rPr lang="en-US" sz="1200" dirty="0">
                <a:solidFill>
                  <a:schemeClr val="bg2"/>
                </a:solidFill>
                <a:latin typeface="IBM Plex Sans" panose="020B0503050203000203" pitchFamily="34" charset="0"/>
              </a:rPr>
              <a:t>and risk of data breach</a:t>
            </a:r>
          </a:p>
          <a:p>
            <a:pPr marL="285750" indent="-285750">
              <a:lnSpc>
                <a:spcPct val="150000"/>
              </a:lnSpc>
              <a:buFont typeface="Arial" panose="020B0604020202020204" pitchFamily="34" charset="0"/>
              <a:buChar char="•"/>
            </a:pPr>
            <a:r>
              <a:rPr lang="en-US" sz="1200" b="1" dirty="0">
                <a:solidFill>
                  <a:schemeClr val="bg2"/>
                </a:solidFill>
                <a:latin typeface="IBM Plex Sans" panose="020B0503050203000203" pitchFamily="34" charset="0"/>
              </a:rPr>
              <a:t>Downtime</a:t>
            </a:r>
            <a:r>
              <a:rPr lang="en-US" sz="1200" dirty="0">
                <a:solidFill>
                  <a:schemeClr val="bg2"/>
                </a:solidFill>
                <a:latin typeface="IBM Plex Sans" panose="020B0503050203000203" pitchFamily="34" charset="0"/>
              </a:rPr>
              <a:t> and other impacts to business or reputation</a:t>
            </a:r>
            <a:endParaRPr lang="en-US" dirty="0"/>
          </a:p>
          <a:p>
            <a:endParaRPr lang="en-US" dirty="0"/>
          </a:p>
          <a:p>
            <a:r>
              <a:rPr lang="en-US" dirty="0"/>
              <a:t>5.5 - </a:t>
            </a:r>
            <a:r>
              <a:rPr lang="en-US" dirty="0">
                <a:hlinkClick r:id="rId3"/>
              </a:rPr>
              <a:t>https://ibm.northernlight.com/document.php?trans=view&amp;docid=IA20190925050000180&amp;datasource=IBM&amp;context=BNES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As cloud deployments become more complex with multiple clouds and multiple types of clouds, the overall management from a security, compliance, integration, and cost perspective becomes increasingly difficult.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Containers becoming a key enabling piece of multi/hybrid cloud environments, making workloads more portable to meet customer, capacity and cost needs. Container and cloud management strategies converge as IT decision makers become convinced that containers and Kubernetes are the next major wave of cloud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2"/>
              </a:solidFill>
            </a:endParaRPr>
          </a:p>
          <a:p>
            <a:r>
              <a:rPr lang="en-US" b="1" dirty="0">
                <a:solidFill>
                  <a:srgbClr val="00B050"/>
                </a:solidFill>
                <a:latin typeface="IBM Plex Sans" panose="020B0503050203000203" pitchFamily="34" charset="0"/>
              </a:rPr>
              <a:t>GOALS</a:t>
            </a:r>
          </a:p>
          <a:p>
            <a:r>
              <a:rPr lang="en-US" dirty="0">
                <a:solidFill>
                  <a:srgbClr val="000000"/>
                </a:solidFill>
                <a:latin typeface="IBM Plex Sans" panose="020B0503050203000203" pitchFamily="34" charset="0"/>
              </a:rPr>
              <a:t>Across all industries, organizations are exploring Docker / Kubernetes container technology to enable their IT organizations to embrace agile development, micro-services, and DevOps practices.</a:t>
            </a:r>
          </a:p>
          <a:p>
            <a:r>
              <a:rPr lang="en-US" dirty="0">
                <a:solidFill>
                  <a:srgbClr val="000000"/>
                </a:solidFill>
                <a:latin typeface="IBM Plex Sans" panose="020B0503050203000203" pitchFamily="34" charset="0"/>
              </a:rPr>
              <a:t>Organizations want to more quickly build, integrate, and deploy container solutions to their hybrid and private clouds where they can leverage common tooling to manage all applications across their enterprise. </a:t>
            </a:r>
          </a:p>
          <a:p>
            <a:endParaRPr lang="en-US" b="1" dirty="0">
              <a:solidFill>
                <a:srgbClr val="C00000"/>
              </a:solidFill>
              <a:latin typeface="IBM Plex Sans" panose="020B0503050203000203" pitchFamily="34" charset="0"/>
            </a:endParaRPr>
          </a:p>
          <a:p>
            <a:r>
              <a:rPr lang="en-US" b="1" dirty="0">
                <a:solidFill>
                  <a:srgbClr val="C00000"/>
                </a:solidFill>
                <a:latin typeface="IBM Plex Sans" panose="020B0503050203000203" pitchFamily="34" charset="0"/>
              </a:rPr>
              <a:t>CHALLENGES</a:t>
            </a:r>
          </a:p>
          <a:p>
            <a:r>
              <a:rPr lang="en-US" sz="1200" b="0" i="0" kern="1200" dirty="0">
                <a:solidFill>
                  <a:schemeClr val="tx1"/>
                </a:solidFill>
                <a:effectLst/>
                <a:latin typeface="Arial" panose="020B0604020202020204" pitchFamily="34" charset="0"/>
                <a:ea typeface="+mn-ea"/>
                <a:cs typeface="Arial" panose="020B0604020202020204" pitchFamily="34" charset="0"/>
              </a:rPr>
              <a:t>We see organizations starting to embrace cloud native development and cloud first technologies, wanting to embrace CICD pipelines, agile development, and devOps practices and leveraging fundamental technologies like Docker and Kubernetes to do that.  SO with that movement in the industry, while that’s taking shape there are also the challenges seen in the market to secure data.  There’s greater attack focus on business targets due to the high value of corporate assets and client data, so organizations are also challenged to harden their computing environments to better protect those assets and minimize risk due to vulnerabilities exploited by internal and external threats.  No organization wants to be that company shown on the headlines with a data breach that they incurred.</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Tree>
    <p:extLst>
      <p:ext uri="{BB962C8B-B14F-4D97-AF65-F5344CB8AC3E}">
        <p14:creationId xmlns:p14="http://schemas.microsoft.com/office/powerpoint/2010/main" val="2426652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en-US" sz="1000" baseline="30000" dirty="0">
                <a:latin typeface="Arial" panose="020B0604020202020204" pitchFamily="34" charset="0"/>
                <a:cs typeface="Arial" panose="020B0604020202020204" pitchFamily="34" charset="0"/>
              </a:rPr>
              <a:t>1</a:t>
            </a:r>
            <a:r>
              <a:rPr lang="en-US" altLang="en-US" sz="1000" dirty="0">
                <a:latin typeface="Arial" panose="020B0604020202020204" pitchFamily="34" charset="0"/>
                <a:cs typeface="Arial" panose="020B0604020202020204" pitchFamily="34" charset="0"/>
              </a:rPr>
              <a:t>2019 Cloud Security Report </a:t>
            </a:r>
            <a:r>
              <a:rPr lang="en-US" sz="1000" dirty="0">
                <a:hlinkClick r:id="rId3"/>
              </a:rPr>
              <a:t>https://www.isc2.org/-/media/ISC2/Landing-Pages/2019-Cloud-Security-Report-ISC2.ashx?la=en&amp;hash=06133FF277FCCFF720FC8B96DF505CA66A7CE565</a:t>
            </a:r>
            <a:endParaRPr lang="en-US" altLang="en-US" sz="1000" dirty="0">
              <a:latin typeface="Arial" panose="020B0604020202020204" pitchFamily="34" charset="0"/>
              <a:cs typeface="Arial" panose="020B0604020202020204" pitchFamily="34" charset="0"/>
            </a:endParaRPr>
          </a:p>
          <a:p>
            <a:r>
              <a:rPr lang="en-US" altLang="en-US" sz="1000" baseline="30000" dirty="0">
                <a:latin typeface="Arial" panose="020B0604020202020204" pitchFamily="34" charset="0"/>
                <a:cs typeface="Arial" panose="020B0604020202020204" pitchFamily="34" charset="0"/>
              </a:rPr>
              <a:t>2 </a:t>
            </a:r>
            <a:r>
              <a:rPr lang="en-US" sz="1000" dirty="0">
                <a:hlinkClick r:id="rId4"/>
              </a:rPr>
              <a:t>https://www.cybersecurity-insiders.com/wp-content/uploads/2019/11/2020-Insider-Threat-Report-Gurucul.pdf</a:t>
            </a:r>
            <a:endParaRPr lang="en-US" sz="1000"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Tree>
    <p:extLst>
      <p:ext uri="{BB962C8B-B14F-4D97-AF65-F5344CB8AC3E}">
        <p14:creationId xmlns:p14="http://schemas.microsoft.com/office/powerpoint/2010/main" val="2147390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anose="020B0604020202020204" pitchFamily="34" charset="0"/>
              </a:rPr>
              <a:t>IBM Hyper Protect Virtual Servers, protects Linux workloads on IBM Z and LinuxONE platforms throughout their lifecycle, build, management, and deployment phases. This solution delivers the security needed to protect mission-critical applications in hybrid multicloud deployments. </a:t>
            </a:r>
          </a:p>
          <a:p>
            <a:endParaRPr lang="en-US" sz="1000" b="0" i="0" kern="1200" dirty="0">
              <a:solidFill>
                <a:schemeClr val="tx1"/>
              </a:solidFill>
              <a:effectLst/>
              <a:latin typeface="Arial" panose="020B0604020202020204" pitchFamily="34" charset="0"/>
              <a:ea typeface="+mn-ea"/>
              <a:cs typeface="Arial" panose="020B0604020202020204" pitchFamily="34" charset="0"/>
            </a:endParaRPr>
          </a:p>
          <a:p>
            <a:r>
              <a:rPr lang="en-US" sz="1000" b="0" i="0" kern="1200" dirty="0">
                <a:solidFill>
                  <a:schemeClr val="tx1"/>
                </a:solidFill>
                <a:effectLst/>
                <a:latin typeface="Arial" panose="020B0604020202020204" pitchFamily="34" charset="0"/>
                <a:ea typeface="+mn-ea"/>
                <a:cs typeface="Arial" panose="020B0604020202020204" pitchFamily="34" charset="0"/>
              </a:rPr>
              <a:t>Hyper Protect Virtual Servers enables: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Developers to securely build their applications in a trusted environment with integrity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IT infrastructure providers to manage the servers and virtualized environment where the applications are deployed without having access to those applications or their sensitive data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Application users to validate that those securely built applications originate from a trusted source by integrating this validation into their own auditing processes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Chief Information Security Officers (CISOs) to be confident that their data is both protected and private from internal and external threats </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Tree>
    <p:extLst>
      <p:ext uri="{BB962C8B-B14F-4D97-AF65-F5344CB8AC3E}">
        <p14:creationId xmlns:p14="http://schemas.microsoft.com/office/powerpoint/2010/main" val="596344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Arial" panose="020B0604020202020204" pitchFamily="34" charset="0"/>
              </a:rPr>
              <a:t>IBM Hyper Protect Virtual Servers, protects Linux workloads on IBM Z and LinuxONE platforms throughout their lifecycle, build, management, and deployment phases. This solution delivers the security needed to protect mission-critical applications in hybrid multicloud deployments. </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mn-lt"/>
                <a:ea typeface="+mn-ea"/>
                <a:cs typeface="+mn-cs"/>
              </a:rPr>
              <a:t>IBM Hyper Protect Virtual Servers offering is designed to protect mission critical Linux workloads throughout their DevSecOps lifecycle.  Hyper Protect Virtual Servers allow developers to leverage their modern application development skills while securely building their workloads in a trusted execution environment.  Their solutions are signed, encrypted and deployed – all while administrators manage the infrastructure without access to the data.</a:t>
            </a:r>
            <a:r>
              <a:rPr lang="en-US" dirty="0">
                <a:effectLst/>
              </a:rPr>
              <a:t> </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a:p>
            <a:pPr rtl="0" eaLnBrk="1" fontAlgn="ctr" latinLnBrk="0" hangingPunct="1"/>
            <a:r>
              <a:rPr lang="en-US" sz="1200" b="1" i="0" u="none" strike="noStrike" kern="1200" baseline="0" dirty="0">
                <a:solidFill>
                  <a:schemeClr val="tx1"/>
                </a:solidFill>
                <a:effectLst/>
                <a:latin typeface="+mn-lt"/>
                <a:ea typeface="+mn-ea"/>
                <a:cs typeface="+mn-cs"/>
              </a:rPr>
              <a:t>Build applications with integrity </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1" u="none" strike="noStrike" kern="1200" baseline="0" dirty="0">
                <a:solidFill>
                  <a:schemeClr val="tx1"/>
                </a:solidFill>
                <a:effectLst/>
                <a:latin typeface="+mn-lt"/>
                <a:ea typeface="+mn-ea"/>
                <a:cs typeface="+mn-cs"/>
              </a:rPr>
              <a:t>Leverage the secure image build process to sign images, validate code, </a:t>
            </a:r>
            <a:br>
              <a:rPr lang="en-US" sz="1200" b="0" i="1" u="none" strike="noStrike" kern="1200" baseline="0" dirty="0">
                <a:solidFill>
                  <a:schemeClr val="tx1"/>
                </a:solidFill>
                <a:effectLst/>
                <a:latin typeface="+mn-lt"/>
                <a:ea typeface="+mn-ea"/>
                <a:cs typeface="+mn-cs"/>
              </a:rPr>
            </a:br>
            <a:r>
              <a:rPr lang="en-US" sz="1200" b="0" i="1" u="none" strike="noStrike" kern="1200" baseline="0" dirty="0">
                <a:solidFill>
                  <a:schemeClr val="tx1"/>
                </a:solidFill>
                <a:effectLst/>
                <a:latin typeface="+mn-lt"/>
                <a:ea typeface="+mn-ea"/>
                <a:cs typeface="+mn-cs"/>
              </a:rPr>
              <a:t>and integrate into your CI/CD pipeline</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baseline="0" dirty="0">
                <a:solidFill>
                  <a:schemeClr val="tx1"/>
                </a:solidFill>
                <a:effectLst/>
                <a:latin typeface="+mn-lt"/>
                <a:ea typeface="+mn-ea"/>
                <a:cs typeface="+mn-cs"/>
              </a:rPr>
              <a:t>Deploy workloads with trust</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1" u="none" strike="noStrike" kern="1200" baseline="0" dirty="0">
                <a:solidFill>
                  <a:schemeClr val="tx1"/>
                </a:solidFill>
                <a:effectLst/>
                <a:latin typeface="+mn-lt"/>
                <a:ea typeface="+mn-ea"/>
                <a:cs typeface="+mn-cs"/>
              </a:rPr>
              <a:t>Validate the provenance of your applications before deployment </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baseline="0" dirty="0">
                <a:solidFill>
                  <a:schemeClr val="tx1"/>
                </a:solidFill>
                <a:effectLst/>
                <a:latin typeface="+mn-lt"/>
                <a:ea typeface="+mn-ea"/>
                <a:cs typeface="+mn-cs"/>
              </a:rPr>
              <a:t>Manage applications with simplicity</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1" u="none" strike="noStrike" kern="1200" baseline="0" dirty="0">
                <a:solidFill>
                  <a:schemeClr val="tx1"/>
                </a:solidFill>
                <a:effectLst/>
                <a:latin typeface="+mn-lt"/>
                <a:ea typeface="+mn-ea"/>
                <a:cs typeface="+mn-cs"/>
              </a:rPr>
              <a:t>Manage your infrastructure without visibility to sensitive code or </a:t>
            </a:r>
            <a:br>
              <a:rPr lang="en-US" sz="1200" b="0" i="1" u="none" strike="noStrike" kern="1200" baseline="0" dirty="0">
                <a:solidFill>
                  <a:schemeClr val="tx1"/>
                </a:solidFill>
                <a:effectLst/>
                <a:latin typeface="+mn-lt"/>
                <a:ea typeface="+mn-ea"/>
                <a:cs typeface="+mn-cs"/>
              </a:rPr>
            </a:br>
            <a:r>
              <a:rPr lang="en-US" sz="1200" b="0" i="1" u="none" strike="noStrike" kern="1200" baseline="0" dirty="0">
                <a:solidFill>
                  <a:schemeClr val="tx1"/>
                </a:solidFill>
                <a:effectLst/>
                <a:latin typeface="+mn-lt"/>
                <a:ea typeface="+mn-ea"/>
                <a:cs typeface="+mn-cs"/>
              </a:rPr>
              <a:t>data – RESTful API deployment</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baseline="0" dirty="0">
                <a:solidFill>
                  <a:schemeClr val="tx1"/>
                </a:solidFill>
                <a:effectLst/>
                <a:latin typeface="+mn-lt"/>
                <a:ea typeface="+mn-ea"/>
                <a:cs typeface="+mn-cs"/>
              </a:rPr>
              <a:t>Encrypt &amp; Sign critical solution components</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1" u="none" strike="noStrike" kern="1200" baseline="0" dirty="0">
                <a:solidFill>
                  <a:schemeClr val="tx1"/>
                </a:solidFill>
                <a:effectLst/>
                <a:latin typeface="+mn-lt"/>
                <a:ea typeface="+mn-ea"/>
                <a:cs typeface="+mn-cs"/>
              </a:rPr>
              <a:t>Give your images access to the industry leading FIPS 140-2 level 4 Hardware Security Module for signing and encryption needs</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0" i="0" kern="1200" dirty="0">
                <a:solidFill>
                  <a:schemeClr val="tx1"/>
                </a:solidFill>
                <a:effectLst/>
                <a:latin typeface="Arial" panose="020B0604020202020204" pitchFamily="34" charset="0"/>
                <a:ea typeface="+mn-ea"/>
                <a:cs typeface="Arial" panose="020B0604020202020204" pitchFamily="34" charset="0"/>
              </a:rPr>
              <a:t>Hyper Protect Virtual Servers enables: </a:t>
            </a:r>
          </a:p>
          <a:p>
            <a:pPr lvl="0"/>
            <a:r>
              <a:rPr lang="en-US" sz="1200" b="0" i="0" kern="1200" dirty="0">
                <a:solidFill>
                  <a:schemeClr val="tx1"/>
                </a:solidFill>
                <a:effectLst/>
                <a:latin typeface="Arial" panose="020B0604020202020204" pitchFamily="34" charset="0"/>
                <a:ea typeface="+mn-ea"/>
                <a:cs typeface="Arial" panose="020B0604020202020204" pitchFamily="34" charset="0"/>
              </a:rPr>
              <a:t>Developers to securely build their applications in a trusted environment with integrity </a:t>
            </a:r>
          </a:p>
          <a:p>
            <a:pPr lvl="0"/>
            <a:r>
              <a:rPr lang="en-US" sz="1200" b="0" i="0" kern="1200" dirty="0">
                <a:solidFill>
                  <a:schemeClr val="tx1"/>
                </a:solidFill>
                <a:effectLst/>
                <a:latin typeface="Arial" panose="020B0604020202020204" pitchFamily="34" charset="0"/>
                <a:ea typeface="+mn-ea"/>
                <a:cs typeface="Arial" panose="020B0604020202020204" pitchFamily="34" charset="0"/>
              </a:rPr>
              <a:t>IT infrastructure providers to manage the servers and virtualized environment where the applications are deployed without having access to those applications or their sensitive data </a:t>
            </a:r>
          </a:p>
          <a:p>
            <a:pPr lvl="0"/>
            <a:r>
              <a:rPr lang="en-US" sz="1200" b="0" i="0" kern="1200" dirty="0">
                <a:solidFill>
                  <a:schemeClr val="tx1"/>
                </a:solidFill>
                <a:effectLst/>
                <a:latin typeface="Arial" panose="020B0604020202020204" pitchFamily="34" charset="0"/>
                <a:ea typeface="+mn-ea"/>
                <a:cs typeface="Arial" panose="020B0604020202020204" pitchFamily="34" charset="0"/>
              </a:rPr>
              <a:t>Application users to validate that those securely built applications originate from a trusted source by integrating this validation into their own auditing processes </a:t>
            </a:r>
          </a:p>
          <a:p>
            <a:pPr lvl="0"/>
            <a:r>
              <a:rPr lang="en-US" sz="1200" b="0" i="0" kern="1200" dirty="0">
                <a:solidFill>
                  <a:schemeClr val="tx1"/>
                </a:solidFill>
                <a:effectLst/>
                <a:latin typeface="Arial" panose="020B0604020202020204" pitchFamily="34" charset="0"/>
                <a:ea typeface="+mn-ea"/>
                <a:cs typeface="Arial" panose="020B0604020202020204" pitchFamily="34" charset="0"/>
              </a:rPr>
              <a:t>Chief Information Security Officers (CISOs) to be confident that their data is both protected and private from internal and external threats </a:t>
            </a:r>
            <a:endParaRPr lang="en-US" dirty="0"/>
          </a:p>
          <a:p>
            <a:endParaRPr lang="en-US" dirty="0"/>
          </a:p>
          <a:p>
            <a:r>
              <a:rPr lang="en-US" dirty="0"/>
              <a:t>Not only does the IBM Hyper Protect Virtual Servers offering intend to server as a secure virtualized Linux environment for customer’s chosen workloads, it also intends to be used as the foundation for other IBM offerings.  </a:t>
            </a:r>
          </a:p>
          <a:p>
            <a:endParaRPr lang="en-US" dirty="0"/>
          </a:p>
          <a:p>
            <a:r>
              <a:rPr lang="en-US" dirty="0"/>
              <a:t>The two target solutions to begin with are targeting the Digital Assets Platform and IBM Data Privacy Passports.  Under evaluation is future integration with Red Hat OpenShift Container Platform.</a:t>
            </a:r>
          </a:p>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027391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A key use case is Phoenix Systems, a company taking advantage of the new focus of the financial industry - tokenization of assets through blockchain solutions. To help realize the potential of this technology, KORE Technologies and Phoenix Systems are bringing transparency, control and security to the management of digital assets with their KORE platform. Built on IBM® LinuxONE technology, the platform offers companies enterprise-grade capabilities around the tokenization, management, trading and verification of digital assets. Dealing with sensitive data – security is an important factor in this company’s decision for a solution, and they wanted to deliver </a:t>
            </a:r>
            <a:r>
              <a:rPr lang="en-US" sz="1000" b="0" i="0" kern="1200" dirty="0">
                <a:solidFill>
                  <a:schemeClr val="tx1"/>
                </a:solidFill>
                <a:effectLst/>
                <a:latin typeface="Arial" panose="020B0604020202020204" pitchFamily="34" charset="0"/>
                <a:ea typeface="+mn-ea"/>
                <a:cs typeface="Arial" panose="020B0604020202020204" pitchFamily="34" charset="0"/>
              </a:rPr>
              <a:t>exceptional security to users of their platform via IBM Hyper Protect Virtual Servers. Combining automatic encryption of data both in flight and at rest with minimal administrator access, the solution protects digital assets from both internal and external threats.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Tree>
    <p:extLst>
      <p:ext uri="{BB962C8B-B14F-4D97-AF65-F5344CB8AC3E}">
        <p14:creationId xmlns:p14="http://schemas.microsoft.com/office/powerpoint/2010/main" val="441518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Here is an example of a customer that wants to leverage the IBM Hyper Protect Virtual Servers solution deployed on LinuxONE.  This digital asset exchange is looking for the right platform to host the most critical components of their exchange platform: the signing module and the private keys used for committing Distributed Ledger Technology i.e. DLT transactions to their ledger.</a:t>
            </a:r>
          </a:p>
          <a:p>
            <a:endParaRPr lang="en-US" dirty="0"/>
          </a:p>
          <a:p>
            <a:r>
              <a:rPr lang="en-US" dirty="0"/>
              <a:t>To do this they want to separate their signing module application and users’ private keys from their business module which can reside on another platform, even public cloud linked via a web interface.</a:t>
            </a:r>
          </a:p>
          <a:p>
            <a:endParaRPr lang="en-US" dirty="0"/>
          </a:p>
          <a:p>
            <a:r>
              <a:rPr lang="en-US" dirty="0"/>
              <a:t>For the security of their business and assets, it is most critical to protect the signing modules and private keys; if you get the keys, then you have control of the assets, which in this case are the various coins hosted by the exchange.</a:t>
            </a:r>
          </a:p>
          <a:p>
            <a:endParaRPr lang="en-US" dirty="0"/>
          </a:p>
          <a:p>
            <a:r>
              <a:rPr lang="en-US" dirty="0"/>
              <a:t>The exchange moves to deploy their signing module and private keys as docker container images deployed as images on the Hyper Protect Virtual Server solution on their LinuxONE server.  By deploying the signing modules and database, the exchange can gain sign those components via the secure build capability offered by the Hyper Protect Virtual Server solution and ensure that those modules and keys can only be deployed in this environment after their associated registration files are decrypted.</a:t>
            </a:r>
          </a:p>
          <a:p>
            <a:endParaRPr lang="en-US" dirty="0"/>
          </a:p>
          <a:p>
            <a:r>
              <a:rPr lang="en-US" dirty="0"/>
              <a:t>Ultimately, only the users with the right credentials to the access the signing modules and private keys can get access to their contents to execute the DLT transaction.</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Tree>
    <p:extLst>
      <p:ext uri="{BB962C8B-B14F-4D97-AF65-F5344CB8AC3E}">
        <p14:creationId xmlns:p14="http://schemas.microsoft.com/office/powerpoint/2010/main" val="1041564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various stages, there are checks to ensure that certain individuals can not disrupt the process of building deploying or managing a given virtual server image.  The flow starts with a </a:t>
            </a:r>
            <a:r>
              <a:rPr lang="en-US" sz="1200" b="0" i="0" kern="1200" dirty="0">
                <a:solidFill>
                  <a:schemeClr val="tx1"/>
                </a:solidFill>
                <a:effectLst/>
                <a:latin typeface="Arial" panose="020B0604020202020204" pitchFamily="34" charset="0"/>
                <a:ea typeface="+mn-ea"/>
                <a:cs typeface="Arial" panose="020B0604020202020204" pitchFamily="34" charset="0"/>
              </a:rPr>
              <a:t>developer writing code all the way over to what gets deployed and maintained in the infrastructure; looks at concept of guaranteeing integrity of image, inspect province of image so that before its deployed, its known what contents to expect with that image, and throughout process the principle of least privileged applies - only those who can see the application are the ones who should understand it.  Likely not infrastructure or developers.  Before that application is deployed, members in roles like auditor can review the manifest and check that the application’s contents are what’s expected.  This conceptually can be built out further to starts to include multiple users the approval process (approval ceremony).  Finally, once the application has been signed, combined with any secrets from a Secure Service Container encrypted / decrypted registration file, the contents check to ensure it’s what’s expected, the workload can be deployed.</a:t>
            </a:r>
          </a:p>
          <a:p>
            <a:endParaRPr lang="en-US" dirty="0"/>
          </a:p>
          <a:p>
            <a:endParaRPr lang="en-US" dirty="0"/>
          </a:p>
          <a:p>
            <a:r>
              <a:rPr lang="en-US" dirty="0"/>
              <a:t>A malicious person can replace an executable image in a repository with malicious code to have it deployed on an execution environment.</a:t>
            </a:r>
          </a:p>
          <a:p>
            <a:pPr lvl="1"/>
            <a:r>
              <a:rPr lang="en-US" dirty="0"/>
              <a:t>A secured run-time environment should be defined that only permits the download and installation of a properly signed/attested image.</a:t>
            </a:r>
          </a:p>
          <a:p>
            <a:pPr lvl="1"/>
            <a:r>
              <a:rPr lang="en-US" dirty="0"/>
              <a:t>A secured build pipeline should include a protected runtime environment (i.e. no data access from outside, no tampering) which protects the docker signing key.</a:t>
            </a:r>
          </a:p>
          <a:p>
            <a:r>
              <a:rPr lang="en-US" dirty="0"/>
              <a:t>A malicious developer of an application can embed malicious code in an executable image during a build process to have a malicious executable deployed on an execution environment.</a:t>
            </a:r>
          </a:p>
          <a:p>
            <a:pPr lvl="1"/>
            <a:r>
              <a:rPr lang="en-US" dirty="0"/>
              <a:t>A secured build pipeline should include an external or third-party attestation process whereby the provenance and security of the code can be assured.</a:t>
            </a:r>
          </a:p>
          <a:p>
            <a:endParaRPr lang="en-US" dirty="0"/>
          </a:p>
          <a:p>
            <a:r>
              <a:rPr lang="en-US" dirty="0"/>
              <a:t>A secured build environment that generates an executable image from multiple sources (e.g. code, libraries, middleware), a manifest that consists of the source programs, an endorsement of the image, and three public-private key pairs to sign the image, the manifest, and the endorsement. </a:t>
            </a:r>
          </a:p>
          <a:p>
            <a:r>
              <a:rPr lang="en-US" dirty="0"/>
              <a:t>The environment protects the three signing keys to prevent a third person from signing a malicious object with those keys to replace the original one.</a:t>
            </a:r>
          </a:p>
          <a:p>
            <a:r>
              <a:rPr lang="en-US" dirty="0"/>
              <a:t>The environment holds an endorsement policy that defines whether or not the image can be deployed and executed on a runtime environment.</a:t>
            </a:r>
          </a:p>
          <a:p>
            <a:r>
              <a:rPr lang="en-US" dirty="0"/>
              <a:t>The environment collects signatures from one or more auditors who verify the manifest with its public key, reviews the manifest, and attests the executable image with their signature.</a:t>
            </a:r>
          </a:p>
          <a:p>
            <a:r>
              <a:rPr lang="en-US" dirty="0"/>
              <a:t>The environment endorses the image when it collects signatures that meet the endorsement policy.</a:t>
            </a:r>
          </a:p>
          <a:p>
            <a:r>
              <a:rPr lang="en-US" dirty="0"/>
              <a:t>A runtime environment that deploys and executes an image only if the image and its endorsement are cryptographically assured with a corresponding signature from the build environment.</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Tree>
    <p:extLst>
      <p:ext uri="{BB962C8B-B14F-4D97-AF65-F5344CB8AC3E}">
        <p14:creationId xmlns:p14="http://schemas.microsoft.com/office/powerpoint/2010/main" val="591656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NOTES</a:t>
            </a:r>
          </a:p>
          <a:p>
            <a:pPr marL="228600" indent="-228600">
              <a:buAutoNum type="arabicParenBoth"/>
            </a:pPr>
            <a:r>
              <a:rPr lang="en-US" dirty="0"/>
              <a:t>See the Secure Service Container User’s Guide for the latest firmware levels required for a given machine type and driver</a:t>
            </a:r>
          </a:p>
          <a:p>
            <a:pPr marL="228600" indent="-228600">
              <a:buAutoNum type="arabicParenBoth"/>
            </a:pPr>
            <a:r>
              <a:rPr lang="en-US" dirty="0"/>
              <a:t>BYOI = Bring Your Own Image</a:t>
            </a:r>
          </a:p>
          <a:p>
            <a:pPr marL="228600" indent="-228600">
              <a:buAutoNum type="arabicParenBoth"/>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5EC442-740E-044E-A9E1-7CE0139322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1183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pic>
        <p:nvPicPr>
          <p:cNvPr id="7"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93812" y="4693077"/>
            <a:ext cx="521589" cy="206791"/>
          </a:xfrm>
          <a:prstGeom prst="rect">
            <a:avLst/>
          </a:prstGeom>
        </p:spPr>
      </p:pic>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5021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4_4col_horiz_bottom">
    <p:spTree>
      <p:nvGrpSpPr>
        <p:cNvPr id="1" name=""/>
        <p:cNvGrpSpPr/>
        <p:nvPr/>
      </p:nvGrpSpPr>
      <p:grpSpPr>
        <a:xfrm>
          <a:off x="0" y="0"/>
          <a:ext cx="0" cy="0"/>
          <a:chOff x="0" y="0"/>
          <a:chExt cx="0" cy="0"/>
        </a:xfrm>
      </p:grpSpPr>
      <p:sp>
        <p:nvSpPr>
          <p:cNvPr id="14" name="Title 1"/>
          <p:cNvSpPr>
            <a:spLocks noGrp="1"/>
          </p:cNvSpPr>
          <p:nvPr>
            <p:ph type="title"/>
          </p:nvPr>
        </p:nvSpPr>
        <p:spPr>
          <a:xfrm>
            <a:off x="274320" y="405765"/>
            <a:ext cx="4286250" cy="742950"/>
          </a:xfrm>
          <a:prstGeom prst="rect">
            <a:avLst/>
          </a:prstGeom>
        </p:spPr>
        <p:txBody>
          <a:bodyPr lIns="0" tIns="0" rIns="0" bIns="0"/>
          <a:lstStyle>
            <a:lvl1pPr>
              <a:defRPr sz="2375"/>
            </a:lvl1pPr>
          </a:lstStyle>
          <a:p>
            <a:r>
              <a:rPr lang="en-US" dirty="0"/>
              <a:t>Click to edit Master title style</a:t>
            </a:r>
          </a:p>
        </p:txBody>
      </p:sp>
    </p:spTree>
    <p:extLst>
      <p:ext uri="{BB962C8B-B14F-4D97-AF65-F5344CB8AC3E}">
        <p14:creationId xmlns:p14="http://schemas.microsoft.com/office/powerpoint/2010/main" val="320797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
        <p:nvSpPr>
          <p:cNvPr id="5" name="Rectangle 4">
            <a:extLst>
              <a:ext uri="{FF2B5EF4-FFF2-40B4-BE49-F238E27FC236}">
                <a16:creationId xmlns:a16="http://schemas.microsoft.com/office/drawing/2014/main" id="{4A5652DF-A51D-0B40-892D-4128DF845FCF}"/>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6" name="Picture 5">
            <a:extLst>
              <a:ext uri="{FF2B5EF4-FFF2-40B4-BE49-F238E27FC236}">
                <a16:creationId xmlns:a16="http://schemas.microsoft.com/office/drawing/2014/main" id="{2B96F959-27FE-FE45-9BBB-D9DD2CCC695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descr="IBMZ_PrimaryGraphic_V1-copy">
            <a:extLst>
              <a:ext uri="{FF2B5EF4-FFF2-40B4-BE49-F238E27FC236}">
                <a16:creationId xmlns:a16="http://schemas.microsoft.com/office/drawing/2014/main" id="{FA348DB7-993B-5D43-ABCA-3B37CD4E9206}"/>
              </a:ext>
            </a:extLst>
          </p:cNvPr>
          <p:cNvPicPr>
            <a:picLocks noChangeAspect="1" noChangeArrowheads="1"/>
          </p:cNvPicPr>
          <p:nvPr userDrawn="1"/>
        </p:nvPicPr>
        <p:blipFill>
          <a:blip r:embed="rId4" cstate="print"/>
          <a:srcRect/>
          <a:stretch>
            <a:fillRect/>
          </a:stretch>
        </p:blipFill>
        <p:spPr bwMode="auto">
          <a:xfrm>
            <a:off x="5790933" y="905466"/>
            <a:ext cx="2400857" cy="2999574"/>
          </a:xfrm>
          <a:prstGeom prst="rect">
            <a:avLst/>
          </a:prstGeom>
          <a:noFill/>
        </p:spPr>
      </p:pic>
    </p:spTree>
    <p:extLst>
      <p:ext uri="{BB962C8B-B14F-4D97-AF65-F5344CB8AC3E}">
        <p14:creationId xmlns:p14="http://schemas.microsoft.com/office/powerpoint/2010/main" val="8083908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8233798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60183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6546866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4411980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64177651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37636473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0840541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743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963169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500643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783469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16815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987035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97123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5603017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4981338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25825856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74240"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9030771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55905366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1873749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0609519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9454134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236963567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42086920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993897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777004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189498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631974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843075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77118335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29034455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09253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7117491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77615247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IBM Z &amp; IBM LinuxONE / IBM Hyper Protect Virtual Servers on-premises / © 2020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
        <p:nvSpPr>
          <p:cNvPr id="5" name="Rectangle 4">
            <a:extLst>
              <a:ext uri="{FF2B5EF4-FFF2-40B4-BE49-F238E27FC236}">
                <a16:creationId xmlns:a16="http://schemas.microsoft.com/office/drawing/2014/main" id="{4A5652DF-A51D-0B40-892D-4128DF845FCF}"/>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pic>
        <p:nvPicPr>
          <p:cNvPr id="6" name="Picture 5">
            <a:extLst>
              <a:ext uri="{FF2B5EF4-FFF2-40B4-BE49-F238E27FC236}">
                <a16:creationId xmlns:a16="http://schemas.microsoft.com/office/drawing/2014/main" id="{2B96F959-27FE-FE45-9BBB-D9DD2CCC695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9" name="Picture 8">
            <a:extLst>
              <a:ext uri="{FF2B5EF4-FFF2-40B4-BE49-F238E27FC236}">
                <a16:creationId xmlns:a16="http://schemas.microsoft.com/office/drawing/2014/main" id="{42FF9881-F926-9644-A5A3-17A4169BD300}"/>
              </a:ext>
            </a:extLst>
          </p:cNvPr>
          <p:cNvPicPr>
            <a:picLocks noChangeAspect="1"/>
          </p:cNvPicPr>
          <p:nvPr userDrawn="1"/>
        </p:nvPicPr>
        <p:blipFill>
          <a:blip r:embed="rId4"/>
          <a:stretch>
            <a:fillRect/>
          </a:stretch>
        </p:blipFill>
        <p:spPr>
          <a:xfrm>
            <a:off x="4577255" y="1744994"/>
            <a:ext cx="4561491" cy="1653513"/>
          </a:xfrm>
          <a:prstGeom prst="rect">
            <a:avLst/>
          </a:prstGeom>
        </p:spPr>
      </p:pic>
    </p:spTree>
    <p:extLst>
      <p:ext uri="{BB962C8B-B14F-4D97-AF65-F5344CB8AC3E}">
        <p14:creationId xmlns:p14="http://schemas.microsoft.com/office/powerpoint/2010/main" val="176114320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IBM Z &amp; IBM LinuxONE / IBM Hyper Protect Virtual Servers on-premises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52747591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278444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176598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6386611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249306878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346127575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76677793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775965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87053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221675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518149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37198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4162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138413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33282389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204521379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388363245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74240"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318056895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956583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1802207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5646316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7008081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2223174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324337384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584817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098610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21738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56672053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88677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73377412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219284055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62109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4471654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103044111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92829047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957558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379508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Edit Master text styles</a:t>
            </a:r>
          </a:p>
        </p:txBody>
      </p:sp>
    </p:spTree>
    <p:extLst>
      <p:ext uri="{BB962C8B-B14F-4D97-AF65-F5344CB8AC3E}">
        <p14:creationId xmlns:p14="http://schemas.microsoft.com/office/powerpoint/2010/main" val="395991340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Tree>
    <p:extLst>
      <p:ext uri="{BB962C8B-B14F-4D97-AF65-F5344CB8AC3E}">
        <p14:creationId xmlns:p14="http://schemas.microsoft.com/office/powerpoint/2010/main" val="217617943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a:t>Click to edit Master title style</a:t>
            </a:r>
            <a:endParaRPr lang="en-US" dirty="0"/>
          </a:p>
        </p:txBody>
      </p:sp>
    </p:spTree>
    <p:extLst>
      <p:ext uri="{BB962C8B-B14F-4D97-AF65-F5344CB8AC3E}">
        <p14:creationId xmlns:p14="http://schemas.microsoft.com/office/powerpoint/2010/main" val="15186965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384984366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082725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74948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263191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75679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416391320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759659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188096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58550293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205873834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Tree>
    <p:extLst>
      <p:ext uri="{BB962C8B-B14F-4D97-AF65-F5344CB8AC3E}">
        <p14:creationId xmlns:p14="http://schemas.microsoft.com/office/powerpoint/2010/main" val="126364367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28275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Tree>
    <p:extLst>
      <p:ext uri="{BB962C8B-B14F-4D97-AF65-F5344CB8AC3E}">
        <p14:creationId xmlns:p14="http://schemas.microsoft.com/office/powerpoint/2010/main" val="40606700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517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Tree>
    <p:extLst>
      <p:ext uri="{BB962C8B-B14F-4D97-AF65-F5344CB8AC3E}">
        <p14:creationId xmlns:p14="http://schemas.microsoft.com/office/powerpoint/2010/main" val="140256912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241397128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239789171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440546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57961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898022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206983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512306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66391055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705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4954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Edit Master text styles</a:t>
            </a:r>
          </a:p>
        </p:txBody>
      </p:sp>
    </p:spTree>
    <p:extLst>
      <p:ext uri="{BB962C8B-B14F-4D97-AF65-F5344CB8AC3E}">
        <p14:creationId xmlns:p14="http://schemas.microsoft.com/office/powerpoint/2010/main" val="48688394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Tree>
    <p:extLst>
      <p:ext uri="{BB962C8B-B14F-4D97-AF65-F5344CB8AC3E}">
        <p14:creationId xmlns:p14="http://schemas.microsoft.com/office/powerpoint/2010/main" val="55450265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1_title, text (three columns) with vert separator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9">
            <a:extLst>
              <a:ext uri="{FF2B5EF4-FFF2-40B4-BE49-F238E27FC236}">
                <a16:creationId xmlns:a16="http://schemas.microsoft.com/office/drawing/2014/main" id="{806ADC61-6409-F24F-9107-98133FF36EB6}"/>
              </a:ext>
            </a:extLst>
          </p:cNvPr>
          <p:cNvSpPr>
            <a:spLocks noGrp="1"/>
          </p:cNvSpPr>
          <p:nvPr>
            <p:ph type="body" sz="quarter" idx="16" hasCustomPrompt="1"/>
          </p:nvPr>
        </p:nvSpPr>
        <p:spPr>
          <a:xfrm>
            <a:off x="228600" y="1243584"/>
            <a:ext cx="4113338" cy="3252216"/>
          </a:xfrm>
        </p:spPr>
        <p:txBody>
          <a:bodyPr r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6">
            <a:extLst>
              <a:ext uri="{FF2B5EF4-FFF2-40B4-BE49-F238E27FC236}">
                <a16:creationId xmlns:a16="http://schemas.microsoft.com/office/drawing/2014/main" id="{7A3B276A-256A-6F4D-B796-3690E0C9E406}"/>
              </a:ext>
            </a:extLst>
          </p:cNvPr>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r>
              <a:rPr lang="en-US"/>
              <a:t>Systems / 28 May 2020 / © 2020 IBM Corporation</a:t>
            </a:r>
            <a:endParaRPr lang="en-US" dirty="0"/>
          </a:p>
        </p:txBody>
      </p:sp>
    </p:spTree>
    <p:extLst>
      <p:ext uri="{BB962C8B-B14F-4D97-AF65-F5344CB8AC3E}">
        <p14:creationId xmlns:p14="http://schemas.microsoft.com/office/powerpoint/2010/main" val="243783321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2_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350274332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1_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2F8856B9-01E7-8949-8C53-0DB48FF510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84" b="-1461"/>
          <a:stretch/>
        </p:blipFill>
        <p:spPr>
          <a:xfrm>
            <a:off x="12768264" y="-40162"/>
            <a:ext cx="11713708" cy="14098857"/>
          </a:xfrm>
          <a:prstGeom prst="rect">
            <a:avLst/>
          </a:prstGeom>
        </p:spPr>
      </p:pic>
      <p:pic>
        <p:nvPicPr>
          <p:cNvPr id="10" name="Picture 9">
            <a:extLst>
              <a:ext uri="{FF2B5EF4-FFF2-40B4-BE49-F238E27FC236}">
                <a16:creationId xmlns:a16="http://schemas.microsoft.com/office/drawing/2014/main" id="{2F8856B9-01E7-8949-8C53-0DB48FF510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84" b="-1461"/>
          <a:stretch/>
        </p:blipFill>
        <p:spPr>
          <a:xfrm>
            <a:off x="12920664" y="112238"/>
            <a:ext cx="11713708" cy="14098857"/>
          </a:xfrm>
          <a:prstGeom prst="rect">
            <a:avLst/>
          </a:prstGeom>
        </p:spPr>
      </p:pic>
      <p:pic>
        <p:nvPicPr>
          <p:cNvPr id="11" name="Picture 10">
            <a:extLst>
              <a:ext uri="{FF2B5EF4-FFF2-40B4-BE49-F238E27FC236}">
                <a16:creationId xmlns:a16="http://schemas.microsoft.com/office/drawing/2014/main" id="{2F8856B9-01E7-8949-8C53-0DB48FF510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84" b="-1461"/>
          <a:stretch/>
        </p:blipFill>
        <p:spPr>
          <a:xfrm>
            <a:off x="13073064" y="264638"/>
            <a:ext cx="11713708" cy="14098857"/>
          </a:xfrm>
          <a:prstGeom prst="rect">
            <a:avLst/>
          </a:prstGeom>
        </p:spPr>
        <p:style>
          <a:lnRef idx="2">
            <a:schemeClr val="dk1"/>
          </a:lnRef>
          <a:fillRef idx="1">
            <a:schemeClr val="lt1"/>
          </a:fillRef>
          <a:effectRef idx="0">
            <a:schemeClr val="dk1"/>
          </a:effectRef>
          <a:fontRef idx="minor">
            <a:schemeClr val="dk1"/>
          </a:fontRef>
        </p:style>
      </p:pic>
      <p:sp>
        <p:nvSpPr>
          <p:cNvPr id="12" name="Footer Placeholder 6">
            <a:extLst>
              <a:ext uri="{FF2B5EF4-FFF2-40B4-BE49-F238E27FC236}">
                <a16:creationId xmlns:a16="http://schemas.microsoft.com/office/drawing/2014/main" id="{232C8F96-0944-3A42-86E7-E6020ADE46E7}"/>
              </a:ext>
            </a:extLst>
          </p:cNvPr>
          <p:cNvSpPr>
            <a:spLocks noGrp="1"/>
          </p:cNvSpPr>
          <p:nvPr>
            <p:ph type="ftr" sz="quarter" idx="3"/>
          </p:nvPr>
        </p:nvSpPr>
        <p:spPr>
          <a:xfrm>
            <a:off x="228666" y="4787901"/>
            <a:ext cx="4114734" cy="166687"/>
          </a:xfrm>
          <a:prstGeom prst="rect">
            <a:avLst/>
          </a:prstGeom>
        </p:spPr>
        <p:txBody>
          <a:bodyPr vert="horz" lIns="0" tIns="0" rIns="0" bIns="0" rtlCol="0" anchor="ctr"/>
          <a:lstStyle>
            <a:lvl1pPr marL="0" marR="0" indent="0" algn="l" defTabSz="685966"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r>
              <a:rPr lang="en-US" dirty="0"/>
              <a:t>Business unit name / </a:t>
            </a:r>
            <a:fld id="{A69DA1A2-46FE-0143-BAA3-B8834980A67C}" type="datetime3">
              <a:rPr lang="en-US" smtClean="0"/>
              <a:pPr/>
              <a:t>10 August 2020</a:t>
            </a:fld>
            <a:r>
              <a:rPr lang="en-US" dirty="0"/>
              <a:t> / © 2019 IBM Corporation</a:t>
            </a:r>
          </a:p>
        </p:txBody>
      </p:sp>
    </p:spTree>
    <p:extLst>
      <p:ext uri="{BB962C8B-B14F-4D97-AF65-F5344CB8AC3E}">
        <p14:creationId xmlns:p14="http://schemas.microsoft.com/office/powerpoint/2010/main" val="374923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Z &amp; IBM LinuxONE / IBM Hyper Protect Virtual Servers on-premises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763202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76202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274390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16952320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11363204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Tree>
    <p:extLst>
      <p:ext uri="{BB962C8B-B14F-4D97-AF65-F5344CB8AC3E}">
        <p14:creationId xmlns:p14="http://schemas.microsoft.com/office/powerpoint/2010/main" val="38420643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Tree>
    <p:extLst>
      <p:ext uri="{BB962C8B-B14F-4D97-AF65-F5344CB8AC3E}">
        <p14:creationId xmlns:p14="http://schemas.microsoft.com/office/powerpoint/2010/main" val="2566483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36284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96832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26633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05626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5319373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43767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a:ln>
            <a:solidFill>
              <a:schemeClr val="tx1"/>
            </a:solidFill>
          </a:ln>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80612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1304711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Tree>
    <p:extLst>
      <p:ext uri="{BB962C8B-B14F-4D97-AF65-F5344CB8AC3E}">
        <p14:creationId xmlns:p14="http://schemas.microsoft.com/office/powerpoint/2010/main" val="17700173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Tree>
    <p:extLst>
      <p:ext uri="{BB962C8B-B14F-4D97-AF65-F5344CB8AC3E}">
        <p14:creationId xmlns:p14="http://schemas.microsoft.com/office/powerpoint/2010/main" val="2141722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1990322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7779049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37309003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0886699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70384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70372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08884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60823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505837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2093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34746632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146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7030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Tree>
    <p:extLst>
      <p:ext uri="{BB962C8B-B14F-4D97-AF65-F5344CB8AC3E}">
        <p14:creationId xmlns:p14="http://schemas.microsoft.com/office/powerpoint/2010/main" val="24168878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tretch>
            <a:fillRect/>
          </a:stretch>
        </p:blipFill>
        <p:spPr>
          <a:xfrm>
            <a:off x="3923196" y="2312884"/>
            <a:ext cx="1297608" cy="517732"/>
          </a:xfrm>
          <a:prstGeom prst="rect">
            <a:avLst/>
          </a:prstGeom>
        </p:spPr>
      </p:pic>
    </p:spTree>
    <p:extLst>
      <p:ext uri="{BB962C8B-B14F-4D97-AF65-F5344CB8AC3E}">
        <p14:creationId xmlns:p14="http://schemas.microsoft.com/office/powerpoint/2010/main" val="2828425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ver Slide">
    <p:bg>
      <p:bgPr>
        <a:gradFill rotWithShape="0">
          <a:gsLst>
            <a:gs pos="0">
              <a:schemeClr val="accent2"/>
            </a:gs>
            <a:gs pos="100000">
              <a:schemeClr val="tx1"/>
            </a:gs>
          </a:gsLst>
          <a:lin ang="0"/>
        </a:gradFill>
        <a:effectLst/>
      </p:bgPr>
    </p:bg>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C29FB196-44E0-9844-819F-FA250B85059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93114" y="241301"/>
            <a:ext cx="522287"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4FD5FACE-A196-BA4F-990C-E66BFE95904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15132" t="30197" r="15582" b="32339"/>
          <a:stretch>
            <a:fillRect/>
          </a:stretch>
        </p:blipFill>
        <p:spPr bwMode="auto">
          <a:xfrm>
            <a:off x="7410450" y="4605339"/>
            <a:ext cx="15748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BCK_PEG_[01].png">
            <a:extLst>
              <a:ext uri="{FF2B5EF4-FFF2-40B4-BE49-F238E27FC236}">
                <a16:creationId xmlns:a16="http://schemas.microsoft.com/office/drawing/2014/main" id="{1840D887-E543-7244-9592-D05CCC26C86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97264" y="1620839"/>
            <a:ext cx="2149475"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7" name="Footer Placeholder 1">
            <a:extLst>
              <a:ext uri="{FF2B5EF4-FFF2-40B4-BE49-F238E27FC236}">
                <a16:creationId xmlns:a16="http://schemas.microsoft.com/office/drawing/2014/main" id="{37CDD3CF-A36E-1140-9527-6336A5027ADD}"/>
              </a:ext>
            </a:extLst>
          </p:cNvPr>
          <p:cNvSpPr>
            <a:spLocks noGrp="1"/>
          </p:cNvSpPr>
          <p:nvPr>
            <p:ph type="ftr" sz="quarter" idx="10"/>
          </p:nvPr>
        </p:nvSpPr>
        <p:spPr>
          <a:xfrm>
            <a:off x="228600" y="4827588"/>
            <a:ext cx="6400800" cy="138112"/>
          </a:xfrm>
        </p:spPr>
        <p:txBody>
          <a:bodyPr/>
          <a:lstStyle>
            <a:lvl1pPr>
              <a:defRPr>
                <a:solidFill>
                  <a:schemeClr val="bg2"/>
                </a:solidFill>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9258783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7DAE1F79-6063-044B-89D5-C3F20862F9AB}"/>
              </a:ext>
            </a:extLst>
          </p:cNvPr>
          <p:cNvSpPr>
            <a:spLocks noGrp="1"/>
          </p:cNvSpPr>
          <p:nvPr>
            <p:ph type="sldNum" sz="quarter" idx="10"/>
          </p:nvPr>
        </p:nvSpPr>
        <p:spPr/>
        <p:txBody>
          <a:bodyPr/>
          <a:lstStyle>
            <a:lvl1pPr>
              <a:defRPr/>
            </a:lvl1pPr>
          </a:lstStyle>
          <a:p>
            <a:pPr>
              <a:defRPr/>
            </a:pPr>
            <a:fld id="{1D03F9EF-1751-5E43-AAFC-1742D1037F91}" type="slidenum">
              <a:rPr lang="en-US"/>
              <a:pPr>
                <a:defRPr/>
              </a:pPr>
              <a:t>‹#›</a:t>
            </a:fld>
            <a:endParaRPr lang="en-US" dirty="0"/>
          </a:p>
        </p:txBody>
      </p:sp>
      <p:sp>
        <p:nvSpPr>
          <p:cNvPr id="4" name="Footer Placeholder 8">
            <a:extLst>
              <a:ext uri="{FF2B5EF4-FFF2-40B4-BE49-F238E27FC236}">
                <a16:creationId xmlns:a16="http://schemas.microsoft.com/office/drawing/2014/main" id="{9F80EA57-F5FC-8F4C-916C-C6ECA0C7EB95}"/>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2819897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a:extLst>
              <a:ext uri="{FF2B5EF4-FFF2-40B4-BE49-F238E27FC236}">
                <a16:creationId xmlns:a16="http://schemas.microsoft.com/office/drawing/2014/main" id="{2A8E2032-2877-B24E-B6C5-3DF45F5758A6}"/>
              </a:ext>
            </a:extLst>
          </p:cNvPr>
          <p:cNvSpPr>
            <a:spLocks noGrp="1"/>
          </p:cNvSpPr>
          <p:nvPr>
            <p:ph type="sldNum" sz="quarter" idx="14"/>
          </p:nvPr>
        </p:nvSpPr>
        <p:spPr/>
        <p:txBody>
          <a:bodyPr/>
          <a:lstStyle>
            <a:lvl1pPr>
              <a:defRPr/>
            </a:lvl1pPr>
          </a:lstStyle>
          <a:p>
            <a:pPr>
              <a:defRPr/>
            </a:pPr>
            <a:fld id="{EDB35BE6-3EE5-604D-8E38-58AA9472A678}" type="slidenum">
              <a:rPr lang="en-US"/>
              <a:pPr>
                <a:defRPr/>
              </a:pPr>
              <a:t>‹#›</a:t>
            </a:fld>
            <a:endParaRPr lang="en-US"/>
          </a:p>
        </p:txBody>
      </p:sp>
      <p:sp>
        <p:nvSpPr>
          <p:cNvPr id="8" name="Footer Placeholder 3">
            <a:extLst>
              <a:ext uri="{FF2B5EF4-FFF2-40B4-BE49-F238E27FC236}">
                <a16:creationId xmlns:a16="http://schemas.microsoft.com/office/drawing/2014/main" id="{D2F1B878-22E8-8643-B4B0-F126DC249A1D}"/>
              </a:ext>
            </a:extLst>
          </p:cNvPr>
          <p:cNvSpPr>
            <a:spLocks noGrp="1"/>
          </p:cNvSpPr>
          <p:nvPr>
            <p:ph type="ftr" sz="quarter" idx="15"/>
          </p:nvPr>
        </p:nvSpPr>
        <p:spPr/>
        <p:txBody>
          <a:bodyPr/>
          <a:lstStyle>
            <a:lvl1pPr>
              <a:defRPr/>
            </a:lvl1pPr>
          </a:lstStyle>
          <a:p>
            <a:pPr>
              <a:defRPr/>
            </a:pPr>
            <a:r>
              <a:rPr lang="de-DE"/>
              <a:t>IBM Z &amp; IBM LinuxONE / IBM Hyper Protect Virtual Servers on-premises / © 2020 IBM Corporation</a:t>
            </a:r>
            <a:endParaRPr lang="en-US"/>
          </a:p>
        </p:txBody>
      </p:sp>
    </p:spTree>
    <p:extLst>
      <p:ext uri="{BB962C8B-B14F-4D97-AF65-F5344CB8AC3E}">
        <p14:creationId xmlns:p14="http://schemas.microsoft.com/office/powerpoint/2010/main" val="247147840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dirty="0"/>
              <a:t>Click to edit Master text styles</a:t>
            </a:r>
          </a:p>
        </p:txBody>
      </p:sp>
      <p:sp>
        <p:nvSpPr>
          <p:cNvPr id="4" name="Slide Number Placeholder 6">
            <a:extLst>
              <a:ext uri="{FF2B5EF4-FFF2-40B4-BE49-F238E27FC236}">
                <a16:creationId xmlns:a16="http://schemas.microsoft.com/office/drawing/2014/main" id="{22CAA56F-9B53-8245-8CB6-2AE4D62DF584}"/>
              </a:ext>
            </a:extLst>
          </p:cNvPr>
          <p:cNvSpPr>
            <a:spLocks noGrp="1"/>
          </p:cNvSpPr>
          <p:nvPr>
            <p:ph type="sldNum" sz="quarter" idx="13"/>
          </p:nvPr>
        </p:nvSpPr>
        <p:spPr/>
        <p:txBody>
          <a:bodyPr/>
          <a:lstStyle>
            <a:lvl1pPr>
              <a:defRPr/>
            </a:lvl1pPr>
          </a:lstStyle>
          <a:p>
            <a:pPr>
              <a:defRPr/>
            </a:pPr>
            <a:fld id="{836EF806-0F70-844B-86AB-AFAED1135F08}" type="slidenum">
              <a:rPr lang="en-US"/>
              <a:pPr>
                <a:defRPr/>
              </a:pPr>
              <a:t>‹#›</a:t>
            </a:fld>
            <a:endParaRPr lang="en-US" dirty="0"/>
          </a:p>
        </p:txBody>
      </p:sp>
      <p:sp>
        <p:nvSpPr>
          <p:cNvPr id="5" name="Footer Placeholder 8">
            <a:extLst>
              <a:ext uri="{FF2B5EF4-FFF2-40B4-BE49-F238E27FC236}">
                <a16:creationId xmlns:a16="http://schemas.microsoft.com/office/drawing/2014/main" id="{ED537397-0D50-3746-AC3F-4432AC109D90}"/>
              </a:ext>
            </a:extLst>
          </p:cNvPr>
          <p:cNvSpPr>
            <a:spLocks noGrp="1"/>
          </p:cNvSpPr>
          <p:nvPr>
            <p:ph type="ftr" sz="quarter" idx="1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0248046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rtlCol="0">
            <a:noAutofit/>
          </a:bodyPr>
          <a:lstStyle>
            <a:lvl1pPr>
              <a:defRPr>
                <a:solidFill>
                  <a:schemeClr val="bg2"/>
                </a:solidFill>
              </a:defRPr>
            </a:lvl1pPr>
          </a:lstStyle>
          <a:p>
            <a:pPr lvl="0"/>
            <a:r>
              <a:rPr lang="en-US" noProof="0"/>
              <a:t>Drag picture to placeholder or click icon to add</a:t>
            </a:r>
          </a:p>
        </p:txBody>
      </p:sp>
      <p:sp>
        <p:nvSpPr>
          <p:cNvPr id="5" name="Slide Number Placeholder 6">
            <a:extLst>
              <a:ext uri="{FF2B5EF4-FFF2-40B4-BE49-F238E27FC236}">
                <a16:creationId xmlns:a16="http://schemas.microsoft.com/office/drawing/2014/main" id="{E47068A9-97A7-B24E-9BF3-64A3CE68ECF5}"/>
              </a:ext>
            </a:extLst>
          </p:cNvPr>
          <p:cNvSpPr>
            <a:spLocks noGrp="1"/>
          </p:cNvSpPr>
          <p:nvPr>
            <p:ph type="sldNum" sz="quarter" idx="14"/>
          </p:nvPr>
        </p:nvSpPr>
        <p:spPr/>
        <p:txBody>
          <a:bodyPr/>
          <a:lstStyle>
            <a:lvl1pPr>
              <a:defRPr/>
            </a:lvl1pPr>
          </a:lstStyle>
          <a:p>
            <a:pPr>
              <a:defRPr/>
            </a:pPr>
            <a:fld id="{DCA350EA-0C0D-4142-B846-21CD579B2FB1}" type="slidenum">
              <a:rPr lang="en-US"/>
              <a:pPr>
                <a:defRPr/>
              </a:pPr>
              <a:t>‹#›</a:t>
            </a:fld>
            <a:endParaRPr lang="en-US" dirty="0"/>
          </a:p>
        </p:txBody>
      </p:sp>
      <p:sp>
        <p:nvSpPr>
          <p:cNvPr id="7" name="Footer Placeholder 8">
            <a:extLst>
              <a:ext uri="{FF2B5EF4-FFF2-40B4-BE49-F238E27FC236}">
                <a16:creationId xmlns:a16="http://schemas.microsoft.com/office/drawing/2014/main" id="{C15C56FE-9D06-B741-9AC8-50651BBFCB53}"/>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389662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2"/>
            <a:ext cx="8686800" cy="4473575"/>
          </a:xfrm>
        </p:spPr>
        <p:txBody>
          <a:bodyPr/>
          <a:lstStyle>
            <a:lvl1pPr>
              <a:lnSpc>
                <a:spcPct val="90000"/>
              </a:lnSpc>
              <a:defRPr sz="9600" b="0" i="0">
                <a:latin typeface="Arial" charset="0"/>
                <a:ea typeface="Arial" charset="0"/>
                <a:cs typeface="Arial" charset="0"/>
              </a:defRPr>
            </a:lvl1pPr>
          </a:lstStyle>
          <a:p>
            <a:r>
              <a:rPr lang="en-US" dirty="0"/>
              <a:t>Click to edit Master title style</a:t>
            </a:r>
          </a:p>
        </p:txBody>
      </p:sp>
      <p:sp>
        <p:nvSpPr>
          <p:cNvPr id="3" name="Slide Number Placeholder 6">
            <a:extLst>
              <a:ext uri="{FF2B5EF4-FFF2-40B4-BE49-F238E27FC236}">
                <a16:creationId xmlns:a16="http://schemas.microsoft.com/office/drawing/2014/main" id="{0539CEE0-EB07-1248-A613-C75CE51CB013}"/>
              </a:ext>
            </a:extLst>
          </p:cNvPr>
          <p:cNvSpPr>
            <a:spLocks noGrp="1"/>
          </p:cNvSpPr>
          <p:nvPr>
            <p:ph type="sldNum" sz="quarter" idx="10"/>
          </p:nvPr>
        </p:nvSpPr>
        <p:spPr/>
        <p:txBody>
          <a:bodyPr/>
          <a:lstStyle>
            <a:lvl1pPr>
              <a:defRPr/>
            </a:lvl1pPr>
          </a:lstStyle>
          <a:p>
            <a:pPr>
              <a:defRPr/>
            </a:pPr>
            <a:fld id="{A22099FD-8129-A94A-9ACB-9D29B7FDD1DE}" type="slidenum">
              <a:rPr lang="en-US"/>
              <a:pPr>
                <a:defRPr/>
              </a:pPr>
              <a:t>‹#›</a:t>
            </a:fld>
            <a:endParaRPr lang="en-US" dirty="0"/>
          </a:p>
        </p:txBody>
      </p:sp>
      <p:sp>
        <p:nvSpPr>
          <p:cNvPr id="4" name="Footer Placeholder 8">
            <a:extLst>
              <a:ext uri="{FF2B5EF4-FFF2-40B4-BE49-F238E27FC236}">
                <a16:creationId xmlns:a16="http://schemas.microsoft.com/office/drawing/2014/main" id="{07D1E989-6BE3-6B45-80BB-57593F30A395}"/>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0948943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2D001AEA-280E-314E-B1A5-E67B81A4EE17}"/>
              </a:ext>
            </a:extLst>
          </p:cNvPr>
          <p:cNvSpPr>
            <a:spLocks noGrp="1"/>
          </p:cNvSpPr>
          <p:nvPr>
            <p:ph type="sldNum" sz="quarter" idx="10"/>
          </p:nvPr>
        </p:nvSpPr>
        <p:spPr/>
        <p:txBody>
          <a:bodyPr/>
          <a:lstStyle>
            <a:lvl1pPr>
              <a:defRPr/>
            </a:lvl1pPr>
          </a:lstStyle>
          <a:p>
            <a:pPr>
              <a:defRPr/>
            </a:pPr>
            <a:fld id="{607FEE34-E1FD-884F-B43A-B77E90023E85}" type="slidenum">
              <a:rPr lang="en-US"/>
              <a:pPr>
                <a:defRPr/>
              </a:pPr>
              <a:t>‹#›</a:t>
            </a:fld>
            <a:endParaRPr lang="en-US" dirty="0"/>
          </a:p>
        </p:txBody>
      </p:sp>
      <p:sp>
        <p:nvSpPr>
          <p:cNvPr id="4" name="Footer Placeholder 8">
            <a:extLst>
              <a:ext uri="{FF2B5EF4-FFF2-40B4-BE49-F238E27FC236}">
                <a16:creationId xmlns:a16="http://schemas.microsoft.com/office/drawing/2014/main" id="{04BABAEC-CB3C-5C42-BAEC-2C2F8F2F771D}"/>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8547565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
        <p:nvSpPr>
          <p:cNvPr id="5" name="Slide Number Placeholder 6">
            <a:extLst>
              <a:ext uri="{FF2B5EF4-FFF2-40B4-BE49-F238E27FC236}">
                <a16:creationId xmlns:a16="http://schemas.microsoft.com/office/drawing/2014/main" id="{F285EFCE-FA21-EB4A-8881-52210A8FAE67}"/>
              </a:ext>
            </a:extLst>
          </p:cNvPr>
          <p:cNvSpPr>
            <a:spLocks noGrp="1"/>
          </p:cNvSpPr>
          <p:nvPr>
            <p:ph type="sldNum" sz="quarter" idx="14"/>
          </p:nvPr>
        </p:nvSpPr>
        <p:spPr/>
        <p:txBody>
          <a:bodyPr/>
          <a:lstStyle>
            <a:lvl1pPr>
              <a:defRPr/>
            </a:lvl1pPr>
          </a:lstStyle>
          <a:p>
            <a:pPr>
              <a:defRPr/>
            </a:pPr>
            <a:fld id="{D7E112F9-9034-B44C-A2FD-498BAEA0291A}" type="slidenum">
              <a:rPr lang="en-US"/>
              <a:pPr>
                <a:defRPr/>
              </a:pPr>
              <a:t>‹#›</a:t>
            </a:fld>
            <a:endParaRPr lang="en-US" dirty="0"/>
          </a:p>
        </p:txBody>
      </p:sp>
      <p:sp>
        <p:nvSpPr>
          <p:cNvPr id="7" name="Footer Placeholder 8">
            <a:extLst>
              <a:ext uri="{FF2B5EF4-FFF2-40B4-BE49-F238E27FC236}">
                <a16:creationId xmlns:a16="http://schemas.microsoft.com/office/drawing/2014/main" id="{8CDF9DCC-854B-3E40-BB3A-D9743477BB2B}"/>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9002363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148D49A8-56CB-9642-AE95-136245ED1FD0}"/>
              </a:ext>
            </a:extLst>
          </p:cNvPr>
          <p:cNvSpPr>
            <a:spLocks noGrp="1"/>
          </p:cNvSpPr>
          <p:nvPr>
            <p:ph type="sldNum" sz="quarter" idx="14"/>
          </p:nvPr>
        </p:nvSpPr>
        <p:spPr/>
        <p:txBody>
          <a:bodyPr/>
          <a:lstStyle>
            <a:lvl1pPr>
              <a:defRPr/>
            </a:lvl1pPr>
          </a:lstStyle>
          <a:p>
            <a:pPr>
              <a:defRPr/>
            </a:pPr>
            <a:fld id="{152AA4F8-2FA1-5D4A-A42B-265FC3CD1C18}" type="slidenum">
              <a:rPr lang="en-US"/>
              <a:pPr>
                <a:defRPr/>
              </a:pPr>
              <a:t>‹#›</a:t>
            </a:fld>
            <a:endParaRPr lang="en-US" dirty="0"/>
          </a:p>
        </p:txBody>
      </p:sp>
      <p:sp>
        <p:nvSpPr>
          <p:cNvPr id="6" name="Footer Placeholder 8">
            <a:extLst>
              <a:ext uri="{FF2B5EF4-FFF2-40B4-BE49-F238E27FC236}">
                <a16:creationId xmlns:a16="http://schemas.microsoft.com/office/drawing/2014/main" id="{C4A97738-892D-5547-B5C3-669ACE9D50D0}"/>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1403517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56D468D6-ADCA-5E4E-8E8F-27D10D6AAC66}"/>
              </a:ext>
            </a:extLst>
          </p:cNvPr>
          <p:cNvSpPr>
            <a:spLocks noGrp="1"/>
          </p:cNvSpPr>
          <p:nvPr>
            <p:ph type="sldNum" sz="quarter" idx="15"/>
          </p:nvPr>
        </p:nvSpPr>
        <p:spPr/>
        <p:txBody>
          <a:bodyPr/>
          <a:lstStyle>
            <a:lvl1pPr>
              <a:defRPr/>
            </a:lvl1pPr>
          </a:lstStyle>
          <a:p>
            <a:pPr>
              <a:defRPr/>
            </a:pPr>
            <a:fld id="{A3ED5AA3-D54A-7142-AEE2-0829B305BF18}" type="slidenum">
              <a:rPr lang="en-US"/>
              <a:pPr>
                <a:defRPr/>
              </a:pPr>
              <a:t>‹#›</a:t>
            </a:fld>
            <a:endParaRPr lang="en-US" dirty="0"/>
          </a:p>
        </p:txBody>
      </p:sp>
      <p:sp>
        <p:nvSpPr>
          <p:cNvPr id="9" name="Footer Placeholder 8">
            <a:extLst>
              <a:ext uri="{FF2B5EF4-FFF2-40B4-BE49-F238E27FC236}">
                <a16:creationId xmlns:a16="http://schemas.microsoft.com/office/drawing/2014/main" id="{4EA594A5-AFFA-0346-A454-E06D4809CDCB}"/>
              </a:ext>
            </a:extLst>
          </p:cNvPr>
          <p:cNvSpPr>
            <a:spLocks noGrp="1"/>
          </p:cNvSpPr>
          <p:nvPr>
            <p:ph type="ftr" sz="quarter" idx="16"/>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0042481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C79F7A36-2C63-1F4B-BB15-4FB8FFED9553}"/>
              </a:ext>
            </a:extLst>
          </p:cNvPr>
          <p:cNvSpPr>
            <a:spLocks noGrp="1"/>
          </p:cNvSpPr>
          <p:nvPr>
            <p:ph type="sldNum" sz="quarter" idx="14"/>
          </p:nvPr>
        </p:nvSpPr>
        <p:spPr/>
        <p:txBody>
          <a:bodyPr/>
          <a:lstStyle>
            <a:lvl1pPr>
              <a:defRPr/>
            </a:lvl1pPr>
          </a:lstStyle>
          <a:p>
            <a:pPr>
              <a:defRPr/>
            </a:pPr>
            <a:fld id="{10F930A1-FCBE-0341-8460-254FEE5DCF2C}" type="slidenum">
              <a:rPr lang="en-US"/>
              <a:pPr>
                <a:defRPr/>
              </a:pPr>
              <a:t>‹#›</a:t>
            </a:fld>
            <a:endParaRPr lang="en-US" dirty="0"/>
          </a:p>
        </p:txBody>
      </p:sp>
      <p:sp>
        <p:nvSpPr>
          <p:cNvPr id="7" name="Footer Placeholder 8">
            <a:extLst>
              <a:ext uri="{FF2B5EF4-FFF2-40B4-BE49-F238E27FC236}">
                <a16:creationId xmlns:a16="http://schemas.microsoft.com/office/drawing/2014/main" id="{4D8E375F-5410-EC41-ACBE-531530FBC8D6}"/>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27013852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6">
            <a:extLst>
              <a:ext uri="{FF2B5EF4-FFF2-40B4-BE49-F238E27FC236}">
                <a16:creationId xmlns:a16="http://schemas.microsoft.com/office/drawing/2014/main" id="{B1006E69-4366-8140-974C-91DF820778E1}"/>
              </a:ext>
            </a:extLst>
          </p:cNvPr>
          <p:cNvSpPr>
            <a:spLocks noGrp="1"/>
          </p:cNvSpPr>
          <p:nvPr>
            <p:ph type="sldNum" sz="quarter" idx="17"/>
          </p:nvPr>
        </p:nvSpPr>
        <p:spPr/>
        <p:txBody>
          <a:bodyPr/>
          <a:lstStyle>
            <a:lvl1pPr>
              <a:defRPr/>
            </a:lvl1pPr>
          </a:lstStyle>
          <a:p>
            <a:pPr>
              <a:defRPr/>
            </a:pPr>
            <a:fld id="{D62F45DF-C0A6-9543-BFBF-EBE9B19017DB}" type="slidenum">
              <a:rPr lang="en-US"/>
              <a:pPr>
                <a:defRPr/>
              </a:pPr>
              <a:t>‹#›</a:t>
            </a:fld>
            <a:endParaRPr lang="en-US" dirty="0"/>
          </a:p>
        </p:txBody>
      </p:sp>
      <p:sp>
        <p:nvSpPr>
          <p:cNvPr id="11" name="Footer Placeholder 8">
            <a:extLst>
              <a:ext uri="{FF2B5EF4-FFF2-40B4-BE49-F238E27FC236}">
                <a16:creationId xmlns:a16="http://schemas.microsoft.com/office/drawing/2014/main" id="{952C7FBE-70AA-A948-8BDD-3C83FBA45DDE}"/>
              </a:ext>
            </a:extLst>
          </p:cNvPr>
          <p:cNvSpPr>
            <a:spLocks noGrp="1"/>
          </p:cNvSpPr>
          <p:nvPr>
            <p:ph type="ftr" sz="quarter" idx="18"/>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0710829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a:extLst>
              <a:ext uri="{FF2B5EF4-FFF2-40B4-BE49-F238E27FC236}">
                <a16:creationId xmlns:a16="http://schemas.microsoft.com/office/drawing/2014/main" id="{E40788B8-9EED-D34F-B7D2-B1AA1C6B1BFA}"/>
              </a:ext>
            </a:extLst>
          </p:cNvPr>
          <p:cNvSpPr>
            <a:spLocks noGrp="1"/>
          </p:cNvSpPr>
          <p:nvPr>
            <p:ph type="sldNum" sz="quarter" idx="16"/>
          </p:nvPr>
        </p:nvSpPr>
        <p:spPr/>
        <p:txBody>
          <a:bodyPr/>
          <a:lstStyle>
            <a:lvl1pPr>
              <a:defRPr/>
            </a:lvl1pPr>
          </a:lstStyle>
          <a:p>
            <a:pPr>
              <a:defRPr/>
            </a:pPr>
            <a:fld id="{93D065CF-915D-984D-8201-BB48B2B5FAAC}" type="slidenum">
              <a:rPr lang="en-US"/>
              <a:pPr>
                <a:defRPr/>
              </a:pPr>
              <a:t>‹#›</a:t>
            </a:fld>
            <a:endParaRPr lang="en-US" dirty="0"/>
          </a:p>
        </p:txBody>
      </p:sp>
      <p:sp>
        <p:nvSpPr>
          <p:cNvPr id="9" name="Footer Placeholder 8">
            <a:extLst>
              <a:ext uri="{FF2B5EF4-FFF2-40B4-BE49-F238E27FC236}">
                <a16:creationId xmlns:a16="http://schemas.microsoft.com/office/drawing/2014/main" id="{259B84E5-314D-1144-A608-303EDC2B91AE}"/>
              </a:ext>
            </a:extLst>
          </p:cNvPr>
          <p:cNvSpPr>
            <a:spLocks noGrp="1"/>
          </p:cNvSpPr>
          <p:nvPr>
            <p:ph type="ftr" sz="quarter" idx="17"/>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44291879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a:extLst>
              <a:ext uri="{FF2B5EF4-FFF2-40B4-BE49-F238E27FC236}">
                <a16:creationId xmlns:a16="http://schemas.microsoft.com/office/drawing/2014/main" id="{85FDDB3A-1DA8-C34A-ACF7-4A8B06DABE16}"/>
              </a:ext>
            </a:extLst>
          </p:cNvPr>
          <p:cNvSpPr>
            <a:spLocks noGrp="1"/>
          </p:cNvSpPr>
          <p:nvPr>
            <p:ph type="sldNum" sz="quarter" idx="17"/>
          </p:nvPr>
        </p:nvSpPr>
        <p:spPr/>
        <p:txBody>
          <a:bodyPr/>
          <a:lstStyle>
            <a:lvl1pPr>
              <a:defRPr/>
            </a:lvl1pPr>
          </a:lstStyle>
          <a:p>
            <a:pPr>
              <a:defRPr/>
            </a:pPr>
            <a:fld id="{B4DE0376-5FE6-C448-A419-4C947840845A}" type="slidenum">
              <a:rPr lang="en-US"/>
              <a:pPr>
                <a:defRPr/>
              </a:pPr>
              <a:t>‹#›</a:t>
            </a:fld>
            <a:endParaRPr lang="en-US" dirty="0"/>
          </a:p>
        </p:txBody>
      </p:sp>
      <p:sp>
        <p:nvSpPr>
          <p:cNvPr id="10" name="Footer Placeholder 8">
            <a:extLst>
              <a:ext uri="{FF2B5EF4-FFF2-40B4-BE49-F238E27FC236}">
                <a16:creationId xmlns:a16="http://schemas.microsoft.com/office/drawing/2014/main" id="{812D002A-3EE7-A54B-80C7-A6D7A56F4663}"/>
              </a:ext>
            </a:extLst>
          </p:cNvPr>
          <p:cNvSpPr>
            <a:spLocks noGrp="1"/>
          </p:cNvSpPr>
          <p:nvPr>
            <p:ph type="ftr" sz="quarter" idx="18"/>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2870786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F75DC8F-DCC4-CD41-A79A-76793D4BDD50}"/>
              </a:ext>
            </a:extLst>
          </p:cNvPr>
          <p:cNvSpPr>
            <a:spLocks noGrp="1"/>
          </p:cNvSpPr>
          <p:nvPr>
            <p:ph type="sldNum" sz="quarter" idx="17"/>
          </p:nvPr>
        </p:nvSpPr>
        <p:spPr/>
        <p:txBody>
          <a:bodyPr/>
          <a:lstStyle>
            <a:lvl1pPr>
              <a:defRPr/>
            </a:lvl1pPr>
          </a:lstStyle>
          <a:p>
            <a:pPr>
              <a:defRPr/>
            </a:pPr>
            <a:fld id="{FD4DEAC9-F853-A544-ACA8-2A6E4350817A}" type="slidenum">
              <a:rPr lang="en-US"/>
              <a:pPr>
                <a:defRPr/>
              </a:pPr>
              <a:t>‹#›</a:t>
            </a:fld>
            <a:endParaRPr lang="en-US" dirty="0"/>
          </a:p>
        </p:txBody>
      </p:sp>
      <p:sp>
        <p:nvSpPr>
          <p:cNvPr id="8" name="Footer Placeholder 8">
            <a:extLst>
              <a:ext uri="{FF2B5EF4-FFF2-40B4-BE49-F238E27FC236}">
                <a16:creationId xmlns:a16="http://schemas.microsoft.com/office/drawing/2014/main" id="{09510642-965E-724B-87EC-F39926949769}"/>
              </a:ext>
            </a:extLst>
          </p:cNvPr>
          <p:cNvSpPr>
            <a:spLocks noGrp="1"/>
          </p:cNvSpPr>
          <p:nvPr>
            <p:ph type="ftr" sz="quarter" idx="18"/>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22883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548663F1-3D54-7F49-A416-07AD72D2539F}"/>
              </a:ext>
            </a:extLst>
          </p:cNvPr>
          <p:cNvSpPr>
            <a:spLocks noChangeArrowheads="1"/>
          </p:cNvSpPr>
          <p:nvPr/>
        </p:nvSpPr>
        <p:spPr bwMode="auto">
          <a:xfrm>
            <a:off x="4572000" y="0"/>
            <a:ext cx="4572000" cy="51435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300">
                <a:solidFill>
                  <a:schemeClr val="tx1"/>
                </a:solidFill>
                <a:latin typeface="IBM Plex Sans" panose="020B0503050203000203" pitchFamily="34" charset="77"/>
              </a:defRPr>
            </a:lvl1pPr>
            <a:lvl2pPr marL="742950" indent="-285750">
              <a:defRPr sz="1300">
                <a:solidFill>
                  <a:schemeClr val="tx1"/>
                </a:solidFill>
                <a:latin typeface="IBM Plex Sans" panose="020B0503050203000203" pitchFamily="34" charset="77"/>
              </a:defRPr>
            </a:lvl2pPr>
            <a:lvl3pPr marL="1143000" indent="-228600">
              <a:defRPr sz="1300">
                <a:solidFill>
                  <a:schemeClr val="tx1"/>
                </a:solidFill>
                <a:latin typeface="IBM Plex Sans" panose="020B0503050203000203" pitchFamily="34" charset="77"/>
              </a:defRPr>
            </a:lvl3pPr>
            <a:lvl4pPr marL="1600200" indent="-228600">
              <a:defRPr sz="1300">
                <a:solidFill>
                  <a:schemeClr val="tx1"/>
                </a:solidFill>
                <a:latin typeface="IBM Plex Sans" panose="020B0503050203000203" pitchFamily="34" charset="77"/>
              </a:defRPr>
            </a:lvl4pPr>
            <a:lvl5pPr marL="2057400" indent="-228600">
              <a:defRPr sz="1300">
                <a:solidFill>
                  <a:schemeClr val="tx1"/>
                </a:solidFill>
                <a:latin typeface="IBM Plex Sans" panose="020B0503050203000203" pitchFamily="34" charset="77"/>
              </a:defRPr>
            </a:lvl5pPr>
            <a:lvl6pPr marL="2514600" indent="-228600" defTabSz="685800" fontAlgn="base">
              <a:spcBef>
                <a:spcPct val="0"/>
              </a:spcBef>
              <a:spcAft>
                <a:spcPct val="0"/>
              </a:spcAft>
              <a:defRPr sz="1300">
                <a:solidFill>
                  <a:schemeClr val="tx1"/>
                </a:solidFill>
                <a:latin typeface="IBM Plex Sans" panose="020B0503050203000203" pitchFamily="34" charset="77"/>
              </a:defRPr>
            </a:lvl6pPr>
            <a:lvl7pPr marL="2971800" indent="-228600" defTabSz="685800" fontAlgn="base">
              <a:spcBef>
                <a:spcPct val="0"/>
              </a:spcBef>
              <a:spcAft>
                <a:spcPct val="0"/>
              </a:spcAft>
              <a:defRPr sz="1300">
                <a:solidFill>
                  <a:schemeClr val="tx1"/>
                </a:solidFill>
                <a:latin typeface="IBM Plex Sans" panose="020B0503050203000203" pitchFamily="34" charset="77"/>
              </a:defRPr>
            </a:lvl7pPr>
            <a:lvl8pPr marL="3429000" indent="-228600" defTabSz="685800" fontAlgn="base">
              <a:spcBef>
                <a:spcPct val="0"/>
              </a:spcBef>
              <a:spcAft>
                <a:spcPct val="0"/>
              </a:spcAft>
              <a:defRPr sz="1300">
                <a:solidFill>
                  <a:schemeClr val="tx1"/>
                </a:solidFill>
                <a:latin typeface="IBM Plex Sans" panose="020B0503050203000203" pitchFamily="34" charset="77"/>
              </a:defRPr>
            </a:lvl8pPr>
            <a:lvl9pPr marL="3886200" indent="-228600" defTabSz="685800" fontAlgn="base">
              <a:spcBef>
                <a:spcPct val="0"/>
              </a:spcBef>
              <a:spcAft>
                <a:spcPct val="0"/>
              </a:spcAft>
              <a:defRPr sz="1300">
                <a:solidFill>
                  <a:schemeClr val="tx1"/>
                </a:solidFill>
                <a:latin typeface="IBM Plex Sans" panose="020B0503050203000203" pitchFamily="34" charset="77"/>
              </a:defRPr>
            </a:lvl9pPr>
          </a:lstStyle>
          <a:p>
            <a:pPr algn="ctr" eaLnBrk="1" hangingPunct="1"/>
            <a:endParaRPr lang="en-US" altLang="en-US" sz="1200">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Slide Number Placeholder 2">
            <a:extLst>
              <a:ext uri="{FF2B5EF4-FFF2-40B4-BE49-F238E27FC236}">
                <a16:creationId xmlns:a16="http://schemas.microsoft.com/office/drawing/2014/main" id="{A980F2E8-10F2-AE42-8E7F-C0F804611D03}"/>
              </a:ext>
            </a:extLst>
          </p:cNvPr>
          <p:cNvSpPr>
            <a:spLocks noGrp="1"/>
          </p:cNvSpPr>
          <p:nvPr>
            <p:ph type="sldNum" sz="quarter" idx="14"/>
          </p:nvPr>
        </p:nvSpPr>
        <p:spPr/>
        <p:txBody>
          <a:bodyPr/>
          <a:lstStyle>
            <a:lvl1pPr>
              <a:defRPr/>
            </a:lvl1pPr>
          </a:lstStyle>
          <a:p>
            <a:pPr>
              <a:defRPr/>
            </a:pPr>
            <a:fld id="{EA541E01-A680-7E43-A028-A9CD07528ABF}" type="slidenum">
              <a:rPr lang="en-US"/>
              <a:pPr>
                <a:defRPr/>
              </a:pPr>
              <a:t>‹#›</a:t>
            </a:fld>
            <a:endParaRPr lang="en-US"/>
          </a:p>
        </p:txBody>
      </p:sp>
      <p:sp>
        <p:nvSpPr>
          <p:cNvPr id="8" name="Footer Placeholder 3">
            <a:extLst>
              <a:ext uri="{FF2B5EF4-FFF2-40B4-BE49-F238E27FC236}">
                <a16:creationId xmlns:a16="http://schemas.microsoft.com/office/drawing/2014/main" id="{0EE25F01-7195-9D4F-8C7A-4A40FC3C3B47}"/>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6826889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4" name="Slide Number Placeholder 6">
            <a:extLst>
              <a:ext uri="{FF2B5EF4-FFF2-40B4-BE49-F238E27FC236}">
                <a16:creationId xmlns:a16="http://schemas.microsoft.com/office/drawing/2014/main" id="{9EAB066B-3FEE-6445-BB68-4C544E09B350}"/>
              </a:ext>
            </a:extLst>
          </p:cNvPr>
          <p:cNvSpPr>
            <a:spLocks noGrp="1"/>
          </p:cNvSpPr>
          <p:nvPr>
            <p:ph type="sldNum" sz="quarter" idx="16"/>
          </p:nvPr>
        </p:nvSpPr>
        <p:spPr/>
        <p:txBody>
          <a:bodyPr/>
          <a:lstStyle>
            <a:lvl1pPr>
              <a:defRPr/>
            </a:lvl1pPr>
          </a:lstStyle>
          <a:p>
            <a:pPr>
              <a:defRPr/>
            </a:pPr>
            <a:fld id="{5038F6BD-8AB0-4F40-A88D-14CB1782F66D}" type="slidenum">
              <a:rPr lang="en-US"/>
              <a:pPr>
                <a:defRPr/>
              </a:pPr>
              <a:t>‹#›</a:t>
            </a:fld>
            <a:endParaRPr lang="en-US" dirty="0"/>
          </a:p>
        </p:txBody>
      </p:sp>
      <p:sp>
        <p:nvSpPr>
          <p:cNvPr id="5" name="Footer Placeholder 8">
            <a:extLst>
              <a:ext uri="{FF2B5EF4-FFF2-40B4-BE49-F238E27FC236}">
                <a16:creationId xmlns:a16="http://schemas.microsoft.com/office/drawing/2014/main" id="{97934EED-0E81-2847-8E82-ACBD0296A7A6}"/>
              </a:ext>
            </a:extLst>
          </p:cNvPr>
          <p:cNvSpPr>
            <a:spLocks noGrp="1"/>
          </p:cNvSpPr>
          <p:nvPr>
            <p:ph type="ftr" sz="quarter" idx="17"/>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45058829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BEE3EEEA-879F-8148-9F86-8A852E425E5C}"/>
              </a:ext>
            </a:extLst>
          </p:cNvPr>
          <p:cNvSpPr>
            <a:spLocks noGrp="1"/>
          </p:cNvSpPr>
          <p:nvPr>
            <p:ph type="sldNum" sz="quarter" idx="10"/>
          </p:nvPr>
        </p:nvSpPr>
        <p:spPr/>
        <p:txBody>
          <a:bodyPr/>
          <a:lstStyle>
            <a:lvl1pPr>
              <a:defRPr/>
            </a:lvl1pPr>
          </a:lstStyle>
          <a:p>
            <a:pPr>
              <a:defRPr/>
            </a:pPr>
            <a:fld id="{BE5EF6C4-165A-134B-BEC0-7458366B2073}" type="slidenum">
              <a:rPr lang="en-US"/>
              <a:pPr>
                <a:defRPr/>
              </a:pPr>
              <a:t>‹#›</a:t>
            </a:fld>
            <a:endParaRPr lang="en-US" dirty="0"/>
          </a:p>
        </p:txBody>
      </p:sp>
      <p:sp>
        <p:nvSpPr>
          <p:cNvPr id="4" name="Footer Placeholder 8">
            <a:extLst>
              <a:ext uri="{FF2B5EF4-FFF2-40B4-BE49-F238E27FC236}">
                <a16:creationId xmlns:a16="http://schemas.microsoft.com/office/drawing/2014/main" id="{C0919A75-C53B-5C4D-BA53-F52DAA4FA02A}"/>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68475362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3BE8CCE5-63DF-AF41-8216-0DFBDAB313D6}"/>
              </a:ext>
            </a:extLst>
          </p:cNvPr>
          <p:cNvSpPr>
            <a:spLocks noGrp="1"/>
          </p:cNvSpPr>
          <p:nvPr>
            <p:ph type="sldNum" sz="quarter" idx="10"/>
          </p:nvPr>
        </p:nvSpPr>
        <p:spPr/>
        <p:txBody>
          <a:bodyPr/>
          <a:lstStyle>
            <a:lvl1pPr>
              <a:defRPr/>
            </a:lvl1pPr>
          </a:lstStyle>
          <a:p>
            <a:pPr>
              <a:defRPr/>
            </a:pPr>
            <a:fld id="{00DA52E4-D73C-F64C-A6D1-8CF4100FEEDB}" type="slidenum">
              <a:rPr lang="en-US"/>
              <a:pPr>
                <a:defRPr/>
              </a:pPr>
              <a:t>‹#›</a:t>
            </a:fld>
            <a:endParaRPr lang="en-US" dirty="0"/>
          </a:p>
        </p:txBody>
      </p:sp>
      <p:sp>
        <p:nvSpPr>
          <p:cNvPr id="4" name="Footer Placeholder 8">
            <a:extLst>
              <a:ext uri="{FF2B5EF4-FFF2-40B4-BE49-F238E27FC236}">
                <a16:creationId xmlns:a16="http://schemas.microsoft.com/office/drawing/2014/main" id="{E8570C4E-CD36-2F42-A99E-3857CC4BE74C}"/>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4195672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Slide Number Placeholder 6">
            <a:extLst>
              <a:ext uri="{FF2B5EF4-FFF2-40B4-BE49-F238E27FC236}">
                <a16:creationId xmlns:a16="http://schemas.microsoft.com/office/drawing/2014/main" id="{5D61E293-E2CE-F941-BD9B-AD6F2140D9EA}"/>
              </a:ext>
            </a:extLst>
          </p:cNvPr>
          <p:cNvSpPr>
            <a:spLocks noGrp="1"/>
          </p:cNvSpPr>
          <p:nvPr>
            <p:ph type="sldNum" sz="quarter" idx="18"/>
          </p:nvPr>
        </p:nvSpPr>
        <p:spPr/>
        <p:txBody>
          <a:bodyPr/>
          <a:lstStyle>
            <a:lvl1pPr>
              <a:defRPr/>
            </a:lvl1pPr>
          </a:lstStyle>
          <a:p>
            <a:pPr>
              <a:defRPr/>
            </a:pPr>
            <a:fld id="{3816BB64-6F4D-DE43-895D-AEF891A2F4A0}" type="slidenum">
              <a:rPr lang="en-US"/>
              <a:pPr>
                <a:defRPr/>
              </a:pPr>
              <a:t>‹#›</a:t>
            </a:fld>
            <a:endParaRPr lang="en-US" dirty="0"/>
          </a:p>
        </p:txBody>
      </p:sp>
      <p:sp>
        <p:nvSpPr>
          <p:cNvPr id="11" name="Footer Placeholder 8">
            <a:extLst>
              <a:ext uri="{FF2B5EF4-FFF2-40B4-BE49-F238E27FC236}">
                <a16:creationId xmlns:a16="http://schemas.microsoft.com/office/drawing/2014/main" id="{F78C96C7-C954-6B4C-A669-EB4AA5CA9A8E}"/>
              </a:ext>
            </a:extLst>
          </p:cNvPr>
          <p:cNvSpPr>
            <a:spLocks noGrp="1"/>
          </p:cNvSpPr>
          <p:nvPr>
            <p:ph type="ftr" sz="quarter" idx="19"/>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43470323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E3D01DED-A97E-EC48-8BB3-14773EEB04E7}"/>
              </a:ext>
            </a:extLst>
          </p:cNvPr>
          <p:cNvSpPr>
            <a:spLocks noGrp="1"/>
          </p:cNvSpPr>
          <p:nvPr>
            <p:ph type="sldNum" sz="quarter" idx="19"/>
          </p:nvPr>
        </p:nvSpPr>
        <p:spPr/>
        <p:txBody>
          <a:bodyPr/>
          <a:lstStyle>
            <a:lvl1pPr>
              <a:defRPr/>
            </a:lvl1pPr>
          </a:lstStyle>
          <a:p>
            <a:pPr>
              <a:defRPr/>
            </a:pPr>
            <a:fld id="{CBA44B83-A8C1-1145-AF2E-6DF3A81E5C7F}" type="slidenum">
              <a:rPr lang="en-US"/>
              <a:pPr>
                <a:defRPr/>
              </a:pPr>
              <a:t>‹#›</a:t>
            </a:fld>
            <a:endParaRPr lang="en-US" dirty="0"/>
          </a:p>
        </p:txBody>
      </p:sp>
      <p:sp>
        <p:nvSpPr>
          <p:cNvPr id="9" name="Footer Placeholder 8">
            <a:extLst>
              <a:ext uri="{FF2B5EF4-FFF2-40B4-BE49-F238E27FC236}">
                <a16:creationId xmlns:a16="http://schemas.microsoft.com/office/drawing/2014/main" id="{5A0D3D28-4975-8B45-A8C0-4DEEB7E3C3F5}"/>
              </a:ext>
            </a:extLst>
          </p:cNvPr>
          <p:cNvSpPr>
            <a:spLocks noGrp="1"/>
          </p:cNvSpPr>
          <p:nvPr>
            <p:ph type="ftr" sz="quarter" idx="20"/>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64732241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006957B1-4F91-3B43-ABB6-C2FBC135AA37}"/>
              </a:ext>
            </a:extLst>
          </p:cNvPr>
          <p:cNvSpPr>
            <a:spLocks noGrp="1"/>
          </p:cNvSpPr>
          <p:nvPr>
            <p:ph type="sldNum" sz="quarter" idx="19"/>
          </p:nvPr>
        </p:nvSpPr>
        <p:spPr/>
        <p:txBody>
          <a:bodyPr/>
          <a:lstStyle>
            <a:lvl1pPr>
              <a:defRPr/>
            </a:lvl1pPr>
          </a:lstStyle>
          <a:p>
            <a:pPr>
              <a:defRPr/>
            </a:pPr>
            <a:fld id="{6DF59185-06AE-A740-9955-AC587EA83F63}" type="slidenum">
              <a:rPr lang="en-US"/>
              <a:pPr>
                <a:defRPr/>
              </a:pPr>
              <a:t>‹#›</a:t>
            </a:fld>
            <a:endParaRPr lang="en-US" dirty="0"/>
          </a:p>
        </p:txBody>
      </p:sp>
      <p:sp>
        <p:nvSpPr>
          <p:cNvPr id="9" name="Footer Placeholder 8">
            <a:extLst>
              <a:ext uri="{FF2B5EF4-FFF2-40B4-BE49-F238E27FC236}">
                <a16:creationId xmlns:a16="http://schemas.microsoft.com/office/drawing/2014/main" id="{8D789622-F638-7A4F-882E-797941D91C9C}"/>
              </a:ext>
            </a:extLst>
          </p:cNvPr>
          <p:cNvSpPr>
            <a:spLocks noGrp="1"/>
          </p:cNvSpPr>
          <p:nvPr>
            <p:ph type="ftr" sz="quarter" idx="20"/>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13250680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BBB11495-59F9-CC48-9A14-D3CF171E7ED4}"/>
              </a:ext>
            </a:extLst>
          </p:cNvPr>
          <p:cNvSpPr>
            <a:spLocks noGrp="1"/>
          </p:cNvSpPr>
          <p:nvPr>
            <p:ph type="sldNum" sz="quarter" idx="10"/>
          </p:nvPr>
        </p:nvSpPr>
        <p:spPr/>
        <p:txBody>
          <a:bodyPr/>
          <a:lstStyle>
            <a:lvl1pPr>
              <a:defRPr/>
            </a:lvl1pPr>
          </a:lstStyle>
          <a:p>
            <a:pPr>
              <a:defRPr/>
            </a:pPr>
            <a:fld id="{5E1E0B9A-C8B2-EE46-8EF1-AE9DB261B220}" type="slidenum">
              <a:rPr lang="en-US"/>
              <a:pPr>
                <a:defRPr/>
              </a:pPr>
              <a:t>‹#›</a:t>
            </a:fld>
            <a:endParaRPr lang="en-US" dirty="0"/>
          </a:p>
        </p:txBody>
      </p:sp>
      <p:sp>
        <p:nvSpPr>
          <p:cNvPr id="4" name="Footer Placeholder 8">
            <a:extLst>
              <a:ext uri="{FF2B5EF4-FFF2-40B4-BE49-F238E27FC236}">
                <a16:creationId xmlns:a16="http://schemas.microsoft.com/office/drawing/2014/main" id="{3F328138-6273-8B40-A318-6CB4A027B78C}"/>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929736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6">
            <a:extLst>
              <a:ext uri="{FF2B5EF4-FFF2-40B4-BE49-F238E27FC236}">
                <a16:creationId xmlns:a16="http://schemas.microsoft.com/office/drawing/2014/main" id="{D8CD305C-1F91-CD4C-A4EA-B5EDC634A11F}"/>
              </a:ext>
            </a:extLst>
          </p:cNvPr>
          <p:cNvSpPr>
            <a:spLocks noGrp="1"/>
          </p:cNvSpPr>
          <p:nvPr>
            <p:ph type="sldNum" sz="quarter" idx="20"/>
          </p:nvPr>
        </p:nvSpPr>
        <p:spPr/>
        <p:txBody>
          <a:bodyPr/>
          <a:lstStyle>
            <a:lvl1pPr>
              <a:defRPr/>
            </a:lvl1pPr>
          </a:lstStyle>
          <a:p>
            <a:pPr>
              <a:defRPr/>
            </a:pPr>
            <a:fld id="{8BA025E2-A173-0B46-AFA2-8EBC2344CD74}" type="slidenum">
              <a:rPr lang="en-US"/>
              <a:pPr>
                <a:defRPr/>
              </a:pPr>
              <a:t>‹#›</a:t>
            </a:fld>
            <a:endParaRPr lang="en-US" dirty="0"/>
          </a:p>
        </p:txBody>
      </p:sp>
      <p:sp>
        <p:nvSpPr>
          <p:cNvPr id="4" name="Footer Placeholder 8">
            <a:extLst>
              <a:ext uri="{FF2B5EF4-FFF2-40B4-BE49-F238E27FC236}">
                <a16:creationId xmlns:a16="http://schemas.microsoft.com/office/drawing/2014/main" id="{B85FD700-C61B-4F4D-8B30-A91F33BFB573}"/>
              </a:ext>
            </a:extLst>
          </p:cNvPr>
          <p:cNvSpPr>
            <a:spLocks noGrp="1"/>
          </p:cNvSpPr>
          <p:nvPr>
            <p:ph type="ftr" sz="quarter" idx="2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50239111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6" name="Slide Number Placeholder 6">
            <a:extLst>
              <a:ext uri="{FF2B5EF4-FFF2-40B4-BE49-F238E27FC236}">
                <a16:creationId xmlns:a16="http://schemas.microsoft.com/office/drawing/2014/main" id="{99425C18-9849-9E46-9FC6-1803FA8D8A6C}"/>
              </a:ext>
            </a:extLst>
          </p:cNvPr>
          <p:cNvSpPr>
            <a:spLocks noGrp="1"/>
          </p:cNvSpPr>
          <p:nvPr>
            <p:ph type="sldNum" sz="quarter" idx="23"/>
          </p:nvPr>
        </p:nvSpPr>
        <p:spPr/>
        <p:txBody>
          <a:bodyPr/>
          <a:lstStyle>
            <a:lvl1pPr>
              <a:defRPr/>
            </a:lvl1pPr>
          </a:lstStyle>
          <a:p>
            <a:pPr>
              <a:defRPr/>
            </a:pPr>
            <a:fld id="{0A631A10-C6C3-DE4D-918D-84CB32F74660}" type="slidenum">
              <a:rPr lang="en-US"/>
              <a:pPr>
                <a:defRPr/>
              </a:pPr>
              <a:t>‹#›</a:t>
            </a:fld>
            <a:endParaRPr lang="en-US" dirty="0"/>
          </a:p>
        </p:txBody>
      </p:sp>
      <p:sp>
        <p:nvSpPr>
          <p:cNvPr id="8" name="Footer Placeholder 8">
            <a:extLst>
              <a:ext uri="{FF2B5EF4-FFF2-40B4-BE49-F238E27FC236}">
                <a16:creationId xmlns:a16="http://schemas.microsoft.com/office/drawing/2014/main" id="{699A001C-79FD-DF4C-A75B-B5A100E989BB}"/>
              </a:ext>
            </a:extLst>
          </p:cNvPr>
          <p:cNvSpPr>
            <a:spLocks noGrp="1"/>
          </p:cNvSpPr>
          <p:nvPr>
            <p:ph type="ftr" sz="quarter" idx="2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465309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a:extLst>
              <a:ext uri="{FF2B5EF4-FFF2-40B4-BE49-F238E27FC236}">
                <a16:creationId xmlns:a16="http://schemas.microsoft.com/office/drawing/2014/main" id="{84411C9E-66FD-A44F-963E-27243F097150}"/>
              </a:ext>
            </a:extLst>
          </p:cNvPr>
          <p:cNvSpPr>
            <a:spLocks noGrp="1"/>
          </p:cNvSpPr>
          <p:nvPr>
            <p:ph type="sldNum" sz="quarter" idx="13"/>
          </p:nvPr>
        </p:nvSpPr>
        <p:spPr/>
        <p:txBody>
          <a:bodyPr/>
          <a:lstStyle>
            <a:lvl1pPr>
              <a:defRPr/>
            </a:lvl1pPr>
          </a:lstStyle>
          <a:p>
            <a:pPr>
              <a:defRPr/>
            </a:pPr>
            <a:fld id="{C501DE91-39CC-1145-A78F-958AE355C7CE}" type="slidenum">
              <a:rPr lang="en-US"/>
              <a:pPr>
                <a:defRPr/>
              </a:pPr>
              <a:t>‹#›</a:t>
            </a:fld>
            <a:endParaRPr lang="en-US" dirty="0"/>
          </a:p>
        </p:txBody>
      </p:sp>
      <p:sp>
        <p:nvSpPr>
          <p:cNvPr id="5" name="Footer Placeholder 8">
            <a:extLst>
              <a:ext uri="{FF2B5EF4-FFF2-40B4-BE49-F238E27FC236}">
                <a16:creationId xmlns:a16="http://schemas.microsoft.com/office/drawing/2014/main" id="{CB322F3C-4FB7-2C42-8E4F-BDD84C241D08}"/>
              </a:ext>
            </a:extLst>
          </p:cNvPr>
          <p:cNvSpPr>
            <a:spLocks noGrp="1"/>
          </p:cNvSpPr>
          <p:nvPr>
            <p:ph type="ftr" sz="quarter" idx="1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80721791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9D74DA6D-D9D4-7744-BFCC-94D9A4C2BC08}"/>
              </a:ext>
            </a:extLst>
          </p:cNvPr>
          <p:cNvSpPr>
            <a:spLocks noGrp="1"/>
          </p:cNvSpPr>
          <p:nvPr>
            <p:ph type="sldNum" sz="quarter" idx="14"/>
          </p:nvPr>
        </p:nvSpPr>
        <p:spPr/>
        <p:txBody>
          <a:bodyPr/>
          <a:lstStyle>
            <a:lvl1pPr>
              <a:defRPr/>
            </a:lvl1pPr>
          </a:lstStyle>
          <a:p>
            <a:pPr>
              <a:defRPr/>
            </a:pPr>
            <a:fld id="{77FEA162-4000-854C-B2A6-5DD973C99590}" type="slidenum">
              <a:rPr lang="en-US"/>
              <a:pPr>
                <a:defRPr/>
              </a:pPr>
              <a:t>‹#›</a:t>
            </a:fld>
            <a:endParaRPr lang="en-US" dirty="0"/>
          </a:p>
        </p:txBody>
      </p:sp>
      <p:sp>
        <p:nvSpPr>
          <p:cNvPr id="6" name="Footer Placeholder 8">
            <a:extLst>
              <a:ext uri="{FF2B5EF4-FFF2-40B4-BE49-F238E27FC236}">
                <a16:creationId xmlns:a16="http://schemas.microsoft.com/office/drawing/2014/main" id="{979FEF63-0058-1D43-8B1A-A362864A6B84}"/>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35178994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a:extLst>
              <a:ext uri="{FF2B5EF4-FFF2-40B4-BE49-F238E27FC236}">
                <a16:creationId xmlns:a16="http://schemas.microsoft.com/office/drawing/2014/main" id="{14449F10-1844-4940-A54B-37903A0D2734}"/>
              </a:ext>
            </a:extLst>
          </p:cNvPr>
          <p:cNvSpPr>
            <a:spLocks noGrp="1"/>
          </p:cNvSpPr>
          <p:nvPr>
            <p:ph type="sldNum" sz="quarter" idx="13"/>
          </p:nvPr>
        </p:nvSpPr>
        <p:spPr/>
        <p:txBody>
          <a:bodyPr/>
          <a:lstStyle>
            <a:lvl1pPr>
              <a:defRPr/>
            </a:lvl1pPr>
          </a:lstStyle>
          <a:p>
            <a:pPr>
              <a:defRPr/>
            </a:pPr>
            <a:fld id="{DF8BE27F-11F2-7341-83EB-648C47C41A99}" type="slidenum">
              <a:rPr lang="en-US"/>
              <a:pPr>
                <a:defRPr/>
              </a:pPr>
              <a:t>‹#›</a:t>
            </a:fld>
            <a:endParaRPr lang="en-US" dirty="0"/>
          </a:p>
        </p:txBody>
      </p:sp>
      <p:sp>
        <p:nvSpPr>
          <p:cNvPr id="5" name="Footer Placeholder 8">
            <a:extLst>
              <a:ext uri="{FF2B5EF4-FFF2-40B4-BE49-F238E27FC236}">
                <a16:creationId xmlns:a16="http://schemas.microsoft.com/office/drawing/2014/main" id="{8C4EA10B-E53D-464C-AAF4-2C94C1F58A12}"/>
              </a:ext>
            </a:extLst>
          </p:cNvPr>
          <p:cNvSpPr>
            <a:spLocks noGrp="1"/>
          </p:cNvSpPr>
          <p:nvPr>
            <p:ph type="ftr" sz="quarter" idx="1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1993935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rtlCol="0">
            <a:noAutofit/>
          </a:bodyPr>
          <a:lstStyle/>
          <a:p>
            <a:pPr lvl="0"/>
            <a:r>
              <a:rPr lang="en-US" noProof="0"/>
              <a:t>Drag picture to placeholder or click icon to add</a:t>
            </a:r>
          </a:p>
        </p:txBody>
      </p:sp>
      <p:sp>
        <p:nvSpPr>
          <p:cNvPr id="8" name="Slide Number Placeholder 6">
            <a:extLst>
              <a:ext uri="{FF2B5EF4-FFF2-40B4-BE49-F238E27FC236}">
                <a16:creationId xmlns:a16="http://schemas.microsoft.com/office/drawing/2014/main" id="{F0190A76-C97F-D545-91F6-82C733E4C3EB}"/>
              </a:ext>
            </a:extLst>
          </p:cNvPr>
          <p:cNvSpPr>
            <a:spLocks noGrp="1"/>
          </p:cNvSpPr>
          <p:nvPr>
            <p:ph type="sldNum" sz="quarter" idx="15"/>
          </p:nvPr>
        </p:nvSpPr>
        <p:spPr/>
        <p:txBody>
          <a:bodyPr/>
          <a:lstStyle>
            <a:lvl1pPr>
              <a:defRPr/>
            </a:lvl1pPr>
          </a:lstStyle>
          <a:p>
            <a:pPr>
              <a:defRPr/>
            </a:pPr>
            <a:fld id="{A0CB7CEB-3199-4041-AD5C-598288225FCE}" type="slidenum">
              <a:rPr lang="en-US"/>
              <a:pPr>
                <a:defRPr/>
              </a:pPr>
              <a:t>‹#›</a:t>
            </a:fld>
            <a:endParaRPr lang="en-US" dirty="0"/>
          </a:p>
        </p:txBody>
      </p:sp>
      <p:sp>
        <p:nvSpPr>
          <p:cNvPr id="9" name="Footer Placeholder 8">
            <a:extLst>
              <a:ext uri="{FF2B5EF4-FFF2-40B4-BE49-F238E27FC236}">
                <a16:creationId xmlns:a16="http://schemas.microsoft.com/office/drawing/2014/main" id="{9DD8A0E3-DDB1-6343-BA73-6792B0BD5099}"/>
              </a:ext>
            </a:extLst>
          </p:cNvPr>
          <p:cNvSpPr>
            <a:spLocks noGrp="1"/>
          </p:cNvSpPr>
          <p:nvPr>
            <p:ph type="ftr" sz="quarter" idx="16"/>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7538606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24241DCE-0320-7644-BD5B-FDF4F8B1322B}"/>
              </a:ext>
            </a:extLst>
          </p:cNvPr>
          <p:cNvSpPr>
            <a:spLocks noGrp="1"/>
          </p:cNvSpPr>
          <p:nvPr>
            <p:ph type="sldNum" sz="quarter" idx="15"/>
          </p:nvPr>
        </p:nvSpPr>
        <p:spPr/>
        <p:txBody>
          <a:bodyPr/>
          <a:lstStyle>
            <a:lvl1pPr>
              <a:defRPr/>
            </a:lvl1pPr>
          </a:lstStyle>
          <a:p>
            <a:pPr>
              <a:defRPr/>
            </a:pPr>
            <a:fld id="{4EBEFE5A-314E-794A-A12B-C0D1F1C8AF6C}" type="slidenum">
              <a:rPr lang="en-US"/>
              <a:pPr>
                <a:defRPr/>
              </a:pPr>
              <a:t>‹#›</a:t>
            </a:fld>
            <a:endParaRPr lang="en-US" dirty="0"/>
          </a:p>
        </p:txBody>
      </p:sp>
      <p:sp>
        <p:nvSpPr>
          <p:cNvPr id="10" name="Footer Placeholder 8">
            <a:extLst>
              <a:ext uri="{FF2B5EF4-FFF2-40B4-BE49-F238E27FC236}">
                <a16:creationId xmlns:a16="http://schemas.microsoft.com/office/drawing/2014/main" id="{1A750D6F-BEA3-7E4F-8DF6-FA4DFB6D6F83}"/>
              </a:ext>
            </a:extLst>
          </p:cNvPr>
          <p:cNvSpPr>
            <a:spLocks noGrp="1"/>
          </p:cNvSpPr>
          <p:nvPr>
            <p:ph type="ftr" sz="quarter" idx="16"/>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6727819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rtlCol="0">
            <a:noAutofit/>
          </a:bodyPr>
          <a:lstStyle/>
          <a:p>
            <a:pPr lvl="0"/>
            <a:r>
              <a:rPr lang="en-US" noProof="0"/>
              <a:t>Click icon to add table</a:t>
            </a:r>
          </a:p>
        </p:txBody>
      </p:sp>
      <p:sp>
        <p:nvSpPr>
          <p:cNvPr id="4" name="Slide Number Placeholder 6">
            <a:extLst>
              <a:ext uri="{FF2B5EF4-FFF2-40B4-BE49-F238E27FC236}">
                <a16:creationId xmlns:a16="http://schemas.microsoft.com/office/drawing/2014/main" id="{EF4E5F93-4E58-0945-96A8-3DAFCE0FC30D}"/>
              </a:ext>
            </a:extLst>
          </p:cNvPr>
          <p:cNvSpPr>
            <a:spLocks noGrp="1"/>
          </p:cNvSpPr>
          <p:nvPr>
            <p:ph type="sldNum" sz="quarter" idx="14"/>
          </p:nvPr>
        </p:nvSpPr>
        <p:spPr/>
        <p:txBody>
          <a:bodyPr/>
          <a:lstStyle>
            <a:lvl1pPr>
              <a:defRPr/>
            </a:lvl1pPr>
          </a:lstStyle>
          <a:p>
            <a:pPr>
              <a:defRPr/>
            </a:pPr>
            <a:fld id="{94AD1E59-547F-F945-8FCF-525D5D6BC5A9}" type="slidenum">
              <a:rPr lang="en-US"/>
              <a:pPr>
                <a:defRPr/>
              </a:pPr>
              <a:t>‹#›</a:t>
            </a:fld>
            <a:endParaRPr lang="en-US" dirty="0"/>
          </a:p>
        </p:txBody>
      </p:sp>
      <p:sp>
        <p:nvSpPr>
          <p:cNvPr id="5" name="Footer Placeholder 8">
            <a:extLst>
              <a:ext uri="{FF2B5EF4-FFF2-40B4-BE49-F238E27FC236}">
                <a16:creationId xmlns:a16="http://schemas.microsoft.com/office/drawing/2014/main" id="{EEDF4904-E445-9C41-B267-593369CF3F39}"/>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6003677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68C23643-DC14-6241-9A21-907129107D7A}"/>
              </a:ext>
            </a:extLst>
          </p:cNvPr>
          <p:cNvSpPr>
            <a:spLocks noGrp="1"/>
          </p:cNvSpPr>
          <p:nvPr>
            <p:ph type="sldNum" sz="quarter" idx="10"/>
          </p:nvPr>
        </p:nvSpPr>
        <p:spPr/>
        <p:txBody>
          <a:bodyPr/>
          <a:lstStyle>
            <a:lvl1pPr>
              <a:defRPr/>
            </a:lvl1pPr>
          </a:lstStyle>
          <a:p>
            <a:pPr>
              <a:defRPr/>
            </a:pPr>
            <a:fld id="{73059F0B-50A6-8E47-8439-37A6D562A1F8}" type="slidenum">
              <a:rPr lang="en-US"/>
              <a:pPr>
                <a:defRPr/>
              </a:pPr>
              <a:t>‹#›</a:t>
            </a:fld>
            <a:endParaRPr lang="en-US" dirty="0"/>
          </a:p>
        </p:txBody>
      </p:sp>
      <p:sp>
        <p:nvSpPr>
          <p:cNvPr id="3" name="Footer Placeholder 8">
            <a:extLst>
              <a:ext uri="{FF2B5EF4-FFF2-40B4-BE49-F238E27FC236}">
                <a16:creationId xmlns:a16="http://schemas.microsoft.com/office/drawing/2014/main" id="{8B13BB5E-514E-424C-95F8-356F9B015DFA}"/>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91046639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27974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4" name="Slide Number Placeholder 2">
            <a:extLst>
              <a:ext uri="{FF2B5EF4-FFF2-40B4-BE49-F238E27FC236}">
                <a16:creationId xmlns:a16="http://schemas.microsoft.com/office/drawing/2014/main" id="{B584DB62-A7FF-F344-B2F0-C702A012F8F3}"/>
              </a:ext>
            </a:extLst>
          </p:cNvPr>
          <p:cNvSpPr>
            <a:spLocks noGrp="1"/>
          </p:cNvSpPr>
          <p:nvPr>
            <p:ph type="sldNum" sz="quarter" idx="13"/>
          </p:nvPr>
        </p:nvSpPr>
        <p:spPr/>
        <p:txBody>
          <a:bodyPr/>
          <a:lstStyle>
            <a:lvl1pPr>
              <a:defRPr/>
            </a:lvl1pPr>
          </a:lstStyle>
          <a:p>
            <a:pPr>
              <a:defRPr/>
            </a:pPr>
            <a:fld id="{EDFB8AD2-B9DF-E94D-86B5-27F40A2FCFEB}" type="slidenum">
              <a:rPr lang="en-US"/>
              <a:pPr>
                <a:defRPr/>
              </a:pPr>
              <a:t>‹#›</a:t>
            </a:fld>
            <a:endParaRPr lang="en-US"/>
          </a:p>
        </p:txBody>
      </p:sp>
      <p:sp>
        <p:nvSpPr>
          <p:cNvPr id="5" name="Footer Placeholder 3">
            <a:extLst>
              <a:ext uri="{FF2B5EF4-FFF2-40B4-BE49-F238E27FC236}">
                <a16:creationId xmlns:a16="http://schemas.microsoft.com/office/drawing/2014/main" id="{29087C37-D429-514E-B454-8F71BB4AC4E8}"/>
              </a:ext>
            </a:extLst>
          </p:cNvPr>
          <p:cNvSpPr>
            <a:spLocks noGrp="1"/>
          </p:cNvSpPr>
          <p:nvPr>
            <p:ph type="ftr" sz="quarter" idx="14"/>
          </p:nvPr>
        </p:nvSpPr>
        <p:spPr/>
        <p:txBody>
          <a:bodyPr/>
          <a:lstStyle>
            <a:lvl1pPr>
              <a:defRPr/>
            </a:lvl1pPr>
          </a:lstStyle>
          <a:p>
            <a:pPr>
              <a:defRPr/>
            </a:pPr>
            <a:r>
              <a:rPr lang="de-DE"/>
              <a:t>IBM Z &amp; IBM LinuxONE / IBM Hyper Protect Virtual Servers on-premises / © 2020 IBM Corporation</a:t>
            </a:r>
            <a:endParaRPr lang="en-US"/>
          </a:p>
        </p:txBody>
      </p:sp>
    </p:spTree>
    <p:extLst>
      <p:ext uri="{BB962C8B-B14F-4D97-AF65-F5344CB8AC3E}">
        <p14:creationId xmlns:p14="http://schemas.microsoft.com/office/powerpoint/2010/main" val="12287621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EF60F906-71D1-B84D-B53C-46C1132D5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5889" y="2185989"/>
            <a:ext cx="12922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0EC21446-DCAB-974C-9A30-6F28735B2818}"/>
              </a:ext>
            </a:extLst>
          </p:cNvPr>
          <p:cNvSpPr>
            <a:spLocks noGrp="1"/>
          </p:cNvSpPr>
          <p:nvPr>
            <p:ph type="sldNum" sz="quarter" idx="10"/>
          </p:nvPr>
        </p:nvSpPr>
        <p:spPr/>
        <p:txBody>
          <a:bodyPr/>
          <a:lstStyle>
            <a:lvl1pPr>
              <a:defRPr/>
            </a:lvl1pPr>
          </a:lstStyle>
          <a:p>
            <a:pPr>
              <a:defRPr/>
            </a:pPr>
            <a:fld id="{13E5C757-0B5E-B24D-87C5-48997E826EE3}" type="slidenum">
              <a:rPr lang="en-US"/>
              <a:pPr>
                <a:defRPr/>
              </a:pPr>
              <a:t>‹#›</a:t>
            </a:fld>
            <a:endParaRPr lang="en-US"/>
          </a:p>
        </p:txBody>
      </p:sp>
      <p:sp>
        <p:nvSpPr>
          <p:cNvPr id="4" name="Footer Placeholder 3">
            <a:extLst>
              <a:ext uri="{FF2B5EF4-FFF2-40B4-BE49-F238E27FC236}">
                <a16:creationId xmlns:a16="http://schemas.microsoft.com/office/drawing/2014/main" id="{5A64C41F-802A-B748-92DE-B998AB44E577}"/>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24932626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theme" Target="../theme/theme3.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 Id="rId8" Type="http://schemas.openxmlformats.org/officeDocument/2006/relationships/slideLayout" Target="../slideLayouts/slideLayout72.xml"/><Relationship Id="rId3"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34" Type="http://schemas.openxmlformats.org/officeDocument/2006/relationships/slideLayout" Target="../slideLayouts/slideLayout134.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slideLayout" Target="../slideLayouts/slideLayout133.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slideLayout" Target="../slideLayouts/slideLayout132.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36" Type="http://schemas.openxmlformats.org/officeDocument/2006/relationships/theme" Target="../theme/theme4.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slideLayout" Target="../slideLayouts/slideLayout131.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 Id="rId35" Type="http://schemas.openxmlformats.org/officeDocument/2006/relationships/slideLayout" Target="../slideLayouts/slideLayout135.xml"/><Relationship Id="rId8" Type="http://schemas.openxmlformats.org/officeDocument/2006/relationships/slideLayout" Target="../slideLayouts/slideLayout10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34" Type="http://schemas.openxmlformats.org/officeDocument/2006/relationships/slideLayout" Target="../slideLayouts/slideLayout169.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33" Type="http://schemas.openxmlformats.org/officeDocument/2006/relationships/slideLayout" Target="../slideLayouts/slideLayout168.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slideLayout" Target="../slideLayouts/slideLayout167.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36" Type="http://schemas.openxmlformats.org/officeDocument/2006/relationships/theme" Target="../theme/theme5.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slideLayout" Target="../slideLayouts/slideLayout166.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 Id="rId35" Type="http://schemas.openxmlformats.org/officeDocument/2006/relationships/slideLayout" Target="../slideLayouts/slideLayout170.xml"/><Relationship Id="rId8" Type="http://schemas.openxmlformats.org/officeDocument/2006/relationships/slideLayout" Target="../slideLayouts/slideLayout14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slideLayout" Target="../slideLayouts/slideLayout196.xml"/><Relationship Id="rId3" Type="http://schemas.openxmlformats.org/officeDocument/2006/relationships/slideLayout" Target="../slideLayouts/slideLayout173.xml"/><Relationship Id="rId21" Type="http://schemas.openxmlformats.org/officeDocument/2006/relationships/slideLayout" Target="../slideLayouts/slideLayout191.xml"/><Relationship Id="rId34" Type="http://schemas.openxmlformats.org/officeDocument/2006/relationships/slideLayout" Target="../slideLayouts/slideLayout204.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slideLayout" Target="../slideLayouts/slideLayout195.xml"/><Relationship Id="rId33" Type="http://schemas.openxmlformats.org/officeDocument/2006/relationships/slideLayout" Target="../slideLayouts/slideLayout203.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29" Type="http://schemas.openxmlformats.org/officeDocument/2006/relationships/slideLayout" Target="../slideLayouts/slideLayout199.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32" Type="http://schemas.openxmlformats.org/officeDocument/2006/relationships/slideLayout" Target="../slideLayouts/slideLayout202.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28" Type="http://schemas.openxmlformats.org/officeDocument/2006/relationships/slideLayout" Target="../slideLayouts/slideLayout198.xml"/><Relationship Id="rId36" Type="http://schemas.openxmlformats.org/officeDocument/2006/relationships/theme" Target="../theme/theme6.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31" Type="http://schemas.openxmlformats.org/officeDocument/2006/relationships/slideLayout" Target="../slideLayouts/slideLayout201.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 Id="rId27" Type="http://schemas.openxmlformats.org/officeDocument/2006/relationships/slideLayout" Target="../slideLayouts/slideLayout197.xml"/><Relationship Id="rId30" Type="http://schemas.openxmlformats.org/officeDocument/2006/relationships/slideLayout" Target="../slideLayouts/slideLayout200.xml"/><Relationship Id="rId35" Type="http://schemas.openxmlformats.org/officeDocument/2006/relationships/slideLayout" Target="../slideLayouts/slideLayout205.xml"/><Relationship Id="rId8" Type="http://schemas.openxmlformats.org/officeDocument/2006/relationships/slideLayout" Target="../slideLayouts/slideLayout1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a:t>IBM Z &amp; IBM LinuxONE / IBM Hyper Protect Virtual Servers on-premises / © 2020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Lst>
  <p:hf sldNum="0" hdr="0" dt="0"/>
  <p:txStyles>
    <p:titleStyle>
      <a:lvl1pPr algn="l" rtl="0" eaLnBrk="1" fontAlgn="base" hangingPunct="1">
        <a:lnSpc>
          <a:spcPct val="90000"/>
        </a:lnSpc>
        <a:spcBef>
          <a:spcPct val="0"/>
        </a:spcBef>
        <a:spcAft>
          <a:spcPct val="0"/>
        </a:spcAft>
        <a:defRPr sz="24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90476534"/>
      </p:ext>
    </p:extLst>
  </p:cSld>
  <p:clrMap bg1="dk1" tx1="lt1" bg2="dk2"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 id="2147483992" r:id="rId32"/>
  </p:sldLayoutIdLst>
  <p:hf sldNum="0" hdr="0" dt="0"/>
  <p:txStyles>
    <p:titleStyle>
      <a:lvl1pPr algn="l" rtl="0" eaLnBrk="1" fontAlgn="base" hangingPunct="1">
        <a:lnSpc>
          <a:spcPct val="90000"/>
        </a:lnSpc>
        <a:spcBef>
          <a:spcPct val="0"/>
        </a:spcBef>
        <a:spcAft>
          <a:spcPct val="0"/>
        </a:spcAft>
        <a:defRPr sz="24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mn-lt"/>
          <a:ea typeface="IBM Plex Sans" charset="0"/>
          <a:cs typeface="IBM Plex Sans" charset="0"/>
        </a:defRPr>
      </a:lvl1pPr>
      <a:lvl2pPr marL="171452"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2pPr>
      <a:lvl3pPr marL="342905"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3pPr>
      <a:lvl4pPr marL="628658"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aseline="0">
          <a:solidFill>
            <a:schemeClr val="tx1"/>
          </a:solidFill>
          <a:latin typeface="+mn-lt"/>
          <a:ea typeface="IBM Plex Sans" charset="0"/>
          <a:cs typeface="IBM Plex Sans" charset="0"/>
        </a:defRPr>
      </a:lvl4pPr>
      <a:lvl5pPr marL="803285"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sz="1400">
          <a:solidFill>
            <a:schemeClr val="tx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4DED29B-0262-764B-9019-26459D0D0608}"/>
              </a:ext>
            </a:extLst>
          </p:cNvPr>
          <p:cNvSpPr>
            <a:spLocks noGrp="1" noChangeArrowheads="1"/>
          </p:cNvSpPr>
          <p:nvPr>
            <p:ph type="title"/>
          </p:nvPr>
        </p:nvSpPr>
        <p:spPr bwMode="auto">
          <a:xfrm>
            <a:off x="228600" y="201614"/>
            <a:ext cx="4114800" cy="449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492C33FB-FB2F-E544-B1EE-3EEBF48279E7}"/>
              </a:ext>
            </a:extLst>
          </p:cNvPr>
          <p:cNvSpPr>
            <a:spLocks noGrp="1" noChangeArrowheads="1"/>
          </p:cNvSpPr>
          <p:nvPr>
            <p:ph type="body" idx="1"/>
          </p:nvPr>
        </p:nvSpPr>
        <p:spPr bwMode="auto">
          <a:xfrm>
            <a:off x="4800600" y="192089"/>
            <a:ext cx="4114800"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6">
            <a:extLst>
              <a:ext uri="{FF2B5EF4-FFF2-40B4-BE49-F238E27FC236}">
                <a16:creationId xmlns:a16="http://schemas.microsoft.com/office/drawing/2014/main" id="{4CB64A05-369A-8144-BB8F-FC017748BA8D}"/>
              </a:ext>
            </a:extLst>
          </p:cNvPr>
          <p:cNvSpPr>
            <a:spLocks noGrp="1"/>
          </p:cNvSpPr>
          <p:nvPr>
            <p:ph type="sldNum" sz="quarter" idx="4"/>
          </p:nvPr>
        </p:nvSpPr>
        <p:spPr>
          <a:xfrm>
            <a:off x="6858000" y="4826001"/>
            <a:ext cx="2057400" cy="138113"/>
          </a:xfrm>
          <a:prstGeom prst="rect">
            <a:avLst/>
          </a:prstGeom>
        </p:spPr>
        <p:txBody>
          <a:bodyPr vert="horz" lIns="0" tIns="0" rIns="0" bIns="0" rtlCol="0" anchor="ctr"/>
          <a:lstStyle>
            <a:lvl1pPr algn="r" eaLnBrk="1" fontAlgn="auto" hangingPunct="1">
              <a:spcBef>
                <a:spcPts val="0"/>
              </a:spcBef>
              <a:spcAft>
                <a:spcPts val="0"/>
              </a:spcAft>
              <a:defRPr sz="600" b="0" i="0" baseline="0" smtClean="0">
                <a:solidFill>
                  <a:schemeClr val="bg2"/>
                </a:solidFill>
                <a:latin typeface="Arial" charset="0"/>
                <a:ea typeface="Arial" charset="0"/>
                <a:cs typeface="Arial" charset="0"/>
              </a:defRPr>
            </a:lvl1pPr>
          </a:lstStyle>
          <a:p>
            <a:pPr>
              <a:defRPr/>
            </a:pPr>
            <a:fld id="{9D97DC25-2ED2-DA40-B540-9F47B9DD1920}" type="slidenum">
              <a:rPr lang="en-US"/>
              <a:pPr>
                <a:defRPr/>
              </a:pPr>
              <a:t>‹#›</a:t>
            </a:fld>
            <a:endParaRPr lang="en-US" dirty="0"/>
          </a:p>
        </p:txBody>
      </p:sp>
      <p:sp>
        <p:nvSpPr>
          <p:cNvPr id="9" name="Footer Placeholder 8">
            <a:extLst>
              <a:ext uri="{FF2B5EF4-FFF2-40B4-BE49-F238E27FC236}">
                <a16:creationId xmlns:a16="http://schemas.microsoft.com/office/drawing/2014/main" id="{65A4CA35-A935-6547-934C-DBEE111A2E5B}"/>
              </a:ext>
            </a:extLst>
          </p:cNvPr>
          <p:cNvSpPr>
            <a:spLocks noGrp="1"/>
          </p:cNvSpPr>
          <p:nvPr>
            <p:ph type="ftr" sz="quarter" idx="3"/>
          </p:nvPr>
        </p:nvSpPr>
        <p:spPr>
          <a:xfrm>
            <a:off x="228600" y="4826001"/>
            <a:ext cx="6400800" cy="138113"/>
          </a:xfrm>
          <a:prstGeom prst="rect">
            <a:avLst/>
          </a:prstGeom>
        </p:spPr>
        <p:txBody>
          <a:bodyPr vert="horz" lIns="0" tIns="0" rIns="0" bIns="0" rtlCol="0" anchor="ctr"/>
          <a:lstStyle>
            <a:lvl1pPr algn="l" eaLnBrk="1" fontAlgn="auto" hangingPunct="1">
              <a:spcBef>
                <a:spcPts val="0"/>
              </a:spcBef>
              <a:spcAft>
                <a:spcPts val="0"/>
              </a:spcAft>
              <a:defRPr sz="600" b="0" i="0" baseline="0" dirty="0">
                <a:solidFill>
                  <a:schemeClr val="bg2"/>
                </a:solidFill>
                <a:latin typeface="Arial" charset="0"/>
                <a:ea typeface="Arial" charset="0"/>
                <a:cs typeface="Arial" charset="0"/>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219831330"/>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 id="2147484027" r:id="rId34"/>
    <p:sldLayoutId id="2147484028" r:id="rId35"/>
    <p:sldLayoutId id="2147484029" r:id="rId36"/>
  </p:sldLayoutIdLst>
  <p:hf sldNum="0" hdr="0" dt="0"/>
  <p:txStyles>
    <p:titleStyle>
      <a:lvl1pPr algn="l" defTabSz="457189" rtl="0" fontAlgn="base">
        <a:lnSpc>
          <a:spcPct val="90000"/>
        </a:lnSpc>
        <a:spcBef>
          <a:spcPct val="0"/>
        </a:spcBef>
        <a:spcAft>
          <a:spcPct val="0"/>
        </a:spcAft>
        <a:defRPr sz="2400" kern="1200">
          <a:solidFill>
            <a:schemeClr val="bg2"/>
          </a:solidFill>
          <a:latin typeface="Arial" charset="0"/>
          <a:ea typeface="Arial" charset="0"/>
          <a:cs typeface="Arial" charset="0"/>
        </a:defRPr>
      </a:lvl1pPr>
      <a:lvl2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2pPr>
      <a:lvl3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3pPr>
      <a:lvl4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4pPr>
      <a:lvl5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5pPr>
      <a:lvl6pPr marL="457189"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6pPr>
      <a:lvl7pPr marL="914378"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7pPr>
      <a:lvl8pPr marL="1371566"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8pPr>
      <a:lvl9pPr marL="1828754"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9pPr>
    </p:titleStyle>
    <p:bodyStyle>
      <a:lvl1pPr algn="l" defTabSz="457189" rtl="0" fontAlgn="base">
        <a:spcBef>
          <a:spcPts val="1100"/>
        </a:spcBef>
        <a:spcAft>
          <a:spcPct val="0"/>
        </a:spcAft>
        <a:buFont typeface="Arial" panose="020B0604020202020204" pitchFamily="34" charset="0"/>
        <a:defRPr sz="1400" kern="1200">
          <a:solidFill>
            <a:schemeClr val="bg2"/>
          </a:solidFill>
          <a:latin typeface="Arial" charset="0"/>
          <a:ea typeface="Arial" charset="0"/>
          <a:cs typeface="Arial" charset="0"/>
        </a:defRPr>
      </a:lvl1pPr>
      <a:lvl2pPr marL="173034" indent="-173034"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2pPr>
      <a:lvl3pPr marL="396865" indent="-173034"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3pPr>
      <a:lvl4pPr marL="625460" indent="-168271"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4pPr>
      <a:lvl5pPr marL="803255" indent="-173034"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panose="020B0604020202020204" pitchFamily="34"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panose="020B0604020202020204" pitchFamily="34" charset="0"/>
                <a:ea typeface="Arial" charset="0"/>
                <a:cs typeface="Arial" charset="0"/>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992446152"/>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 id="2147484051" r:id="rId21"/>
    <p:sldLayoutId id="2147484052" r:id="rId22"/>
    <p:sldLayoutId id="2147484053" r:id="rId23"/>
    <p:sldLayoutId id="2147484054" r:id="rId24"/>
    <p:sldLayoutId id="2147484055" r:id="rId25"/>
    <p:sldLayoutId id="2147484056" r:id="rId26"/>
    <p:sldLayoutId id="2147484057" r:id="rId27"/>
    <p:sldLayoutId id="2147484058" r:id="rId28"/>
    <p:sldLayoutId id="2147484059" r:id="rId29"/>
    <p:sldLayoutId id="2147484060" r:id="rId30"/>
    <p:sldLayoutId id="2147484061" r:id="rId31"/>
    <p:sldLayoutId id="2147484062" r:id="rId32"/>
    <p:sldLayoutId id="2147484063" r:id="rId33"/>
    <p:sldLayoutId id="2147484064" r:id="rId34"/>
    <p:sldLayoutId id="2147484065" r:id="rId35"/>
  </p:sldLayoutIdLst>
  <p:hf sldNum="0" hdr="0" dt="0"/>
  <p:txStyles>
    <p:titleStyle>
      <a:lvl1pPr algn="l" defTabSz="457200" rtl="0" eaLnBrk="1" latinLnBrk="0" hangingPunct="1">
        <a:lnSpc>
          <a:spcPct val="90000"/>
        </a:lnSpc>
        <a:spcBef>
          <a:spcPct val="0"/>
        </a:spcBef>
        <a:buNone/>
        <a:defRPr sz="2400" b="0" i="0" kern="1200">
          <a:solidFill>
            <a:schemeClr val="tx1"/>
          </a:solidFill>
          <a:latin typeface="Arial" panose="020B0604020202020204" pitchFamily="34"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Arial" panose="020B0604020202020204" pitchFamily="34"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2504699043"/>
      </p:ext>
    </p:extLst>
  </p:cSld>
  <p:clrMap bg1="lt1" tx1="dk1" bg2="lt2" tx2="dk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082" r:id="rId16"/>
    <p:sldLayoutId id="2147484083" r:id="rId17"/>
    <p:sldLayoutId id="2147484084" r:id="rId18"/>
    <p:sldLayoutId id="2147484085" r:id="rId19"/>
    <p:sldLayoutId id="2147484086" r:id="rId20"/>
    <p:sldLayoutId id="2147484087" r:id="rId21"/>
    <p:sldLayoutId id="2147484088" r:id="rId22"/>
    <p:sldLayoutId id="2147484089" r:id="rId23"/>
    <p:sldLayoutId id="2147484090" r:id="rId24"/>
    <p:sldLayoutId id="2147484091" r:id="rId25"/>
    <p:sldLayoutId id="2147484092" r:id="rId26"/>
    <p:sldLayoutId id="2147484093" r:id="rId27"/>
    <p:sldLayoutId id="2147484094" r:id="rId28"/>
    <p:sldLayoutId id="2147484095" r:id="rId29"/>
    <p:sldLayoutId id="2147484096" r:id="rId30"/>
    <p:sldLayoutId id="2147484097" r:id="rId31"/>
    <p:sldLayoutId id="2147484098" r:id="rId32"/>
    <p:sldLayoutId id="2147484099" r:id="rId33"/>
    <p:sldLayoutId id="2147484100" r:id="rId34"/>
    <p:sldLayoutId id="2147484101" r:id="rId35"/>
  </p:sldLayoutIdLst>
  <p:hf sldNum="0"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7132111"/>
      </p:ext>
    </p:extLst>
  </p:cSld>
  <p:clrMap bg1="dk1" tx1="lt1" bg2="dk2" tx2="lt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125" r:id="rId23"/>
    <p:sldLayoutId id="2147484126" r:id="rId24"/>
    <p:sldLayoutId id="2147484127" r:id="rId25"/>
    <p:sldLayoutId id="2147484128" r:id="rId26"/>
    <p:sldLayoutId id="2147484129" r:id="rId27"/>
    <p:sldLayoutId id="2147484130" r:id="rId28"/>
    <p:sldLayoutId id="2147484131" r:id="rId29"/>
    <p:sldLayoutId id="2147484132" r:id="rId30"/>
    <p:sldLayoutId id="2147484133" r:id="rId31"/>
    <p:sldLayoutId id="2147484134" r:id="rId32"/>
    <p:sldLayoutId id="2147484135" r:id="rId33"/>
    <p:sldLayoutId id="2147484136" r:id="rId34"/>
    <p:sldLayoutId id="2147484137" r:id="rId35"/>
  </p:sldLayoutIdLst>
  <p:hf hdr="0" ftr="0" dt="0"/>
  <p:txStyles>
    <p:titleStyle>
      <a:lvl1pPr algn="l" rtl="0" eaLnBrk="1" fontAlgn="base" hangingPunct="1">
        <a:lnSpc>
          <a:spcPct val="90000"/>
        </a:lnSpc>
        <a:spcBef>
          <a:spcPct val="0"/>
        </a:spcBef>
        <a:spcAft>
          <a:spcPct val="0"/>
        </a:spcAft>
        <a:defRPr sz="24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0"/>
        </a:spcBef>
        <a:spcAft>
          <a:spcPct val="0"/>
        </a:spcAft>
        <a:buClr>
          <a:schemeClr val="bg1"/>
        </a:buClr>
        <a:buFont typeface="Arial" panose="020B0604020202020204" pitchFamily="34" charset="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bm.com/support/knowledgecenter/SSHPMH" TargetMode="External"/><Relationship Id="rId2" Type="http://schemas.openxmlformats.org/officeDocument/2006/relationships/notesSlide" Target="../notesSlides/notesSlide9.xml"/><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8" Type="http://schemas.openxmlformats.org/officeDocument/2006/relationships/hyperlink" Target="https://www.google.com/url?sa=t&amp;rct=j&amp;q=&amp;esrc=s&amp;source=web&amp;cd=&amp;cad=rja&amp;uact=8&amp;ved=2ahUKEwjEndKal-TqAhUvWN8KHdjHBDwQFjAAegQIARAB&amp;url=https%3A%2F%2Fwww-01.ibm.com%2Fcommon%2Fssi%2FShowDoc.wss%3FdocURL%3D%2Fcommon%2Fssi%2Frep_ca%2F7%2F897%2FENUS220-037%2Findex.html%26lang%3Den%26request_locale%3Den&amp;usg=AOvVaw15O98nrDLd0ufatTEuOOPl" TargetMode="External"/><Relationship Id="rId13" Type="http://schemas.openxmlformats.org/officeDocument/2006/relationships/hyperlink" Target="https://www.ibm.com/blogs/systems/digital-asset-custody-services-dacs-disrupt-digital-assets-market/" TargetMode="External"/><Relationship Id="rId18" Type="http://schemas.openxmlformats.org/officeDocument/2006/relationships/hyperlink" Target="https://www.ibm.com/case-studies/digital-asset-custody-services-linuxone-encryption" TargetMode="External"/><Relationship Id="rId3" Type="http://schemas.openxmlformats.org/officeDocument/2006/relationships/hyperlink" Target="https://www.ibm.com/support/z-content-solutions/hyper-protect-virtual-servers/" TargetMode="External"/><Relationship Id="rId21" Type="http://schemas.openxmlformats.org/officeDocument/2006/relationships/hyperlink" Target="mailto:manbazha@in.ibm.com" TargetMode="External"/><Relationship Id="rId7" Type="http://schemas.openxmlformats.org/officeDocument/2006/relationships/hyperlink" Target="mailto:dmhender@us.ibm.com" TargetMode="External"/><Relationship Id="rId12" Type="http://schemas.openxmlformats.org/officeDocument/2006/relationships/hyperlink" Target="https://www.youtube.com/watch?v=Mxy_o0eB2IA" TargetMode="External"/><Relationship Id="rId17" Type="http://schemas.openxmlformats.org/officeDocument/2006/relationships/hyperlink" Target="https://www.youtube.com/watch?v=4qmjif4TQs4&amp;t=2s" TargetMode="External"/><Relationship Id="rId2" Type="http://schemas.openxmlformats.org/officeDocument/2006/relationships/notesSlide" Target="../notesSlides/notesSlide11.xml"/><Relationship Id="rId16" Type="http://schemas.openxmlformats.org/officeDocument/2006/relationships/hyperlink" Target="https://www.crowdfundinsider.com/2019/11/153698-fundament-to-provide-institutional-grade-custody-in-new-partnership-with-dacs-digital-asset-custody-services/" TargetMode="External"/><Relationship Id="rId20" Type="http://schemas.openxmlformats.org/officeDocument/2006/relationships/hyperlink" Target="https://w3-03.ibm.com/finance/access/AELogin.wss" TargetMode="External"/><Relationship Id="rId1" Type="http://schemas.openxmlformats.org/officeDocument/2006/relationships/slideLayout" Target="../slideLayouts/slideLayout187.xml"/><Relationship Id="rId6" Type="http://schemas.openxmlformats.org/officeDocument/2006/relationships/hyperlink" Target="http://www.redbooks.ibm.com/abstracts/sg248469.html?Open" TargetMode="External"/><Relationship Id="rId11" Type="http://schemas.openxmlformats.org/officeDocument/2006/relationships/hyperlink" Target="https://ibmsystemsmag.com/01/2020/cutting-edge-ibm-z-innovations" TargetMode="External"/><Relationship Id="rId5" Type="http://schemas.openxmlformats.org/officeDocument/2006/relationships/hyperlink" Target="https://www.ibm.com/community/z/open-source-software/" TargetMode="External"/><Relationship Id="rId15" Type="http://schemas.openxmlformats.org/officeDocument/2006/relationships/hyperlink" Target="https://blockonomi.com/crypto-custody-banks-ibm/" TargetMode="External"/><Relationship Id="rId10" Type="http://schemas.openxmlformats.org/officeDocument/2006/relationships/hyperlink" Target="https://www.youtube.com/watch?v=e1wOEfRusMk" TargetMode="External"/><Relationship Id="rId19" Type="http://schemas.openxmlformats.org/officeDocument/2006/relationships/hyperlink" Target="https://w3-314.ibm.com/software/sales/passportadvantage/dswpricebook/PbCfgSales/quote.wss?jadeAction=DISPLAY_QUOTE_HOME" TargetMode="External"/><Relationship Id="rId4" Type="http://schemas.openxmlformats.org/officeDocument/2006/relationships/hyperlink" Target="https://www.ibm.com/support/knowledgecenter/SSHPMH" TargetMode="External"/><Relationship Id="rId9" Type="http://schemas.openxmlformats.org/officeDocument/2006/relationships/hyperlink" Target="https://www.ibm.com/marketplace/hyper-protect-virtual-servers" TargetMode="External"/><Relationship Id="rId14" Type="http://schemas.openxmlformats.org/officeDocument/2006/relationships/hyperlink" Target="https://www.coindesk.com/ibm-quietly-enters-crypto-custody-market-with-tech-designed-for-banks" TargetMode="External"/><Relationship Id="rId22" Type="http://schemas.openxmlformats.org/officeDocument/2006/relationships/hyperlink" Target="https://ww-linuxone.slack.com/archives/CGYEHGVMX"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2.xml"/><Relationship Id="rId1" Type="http://schemas.openxmlformats.org/officeDocument/2006/relationships/slideLayout" Target="../slideLayouts/slideLayout138.xml"/></Relationships>
</file>

<file path=ppt/slides/_rels/slide1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3.xml"/><Relationship Id="rId1" Type="http://schemas.openxmlformats.org/officeDocument/2006/relationships/slideLayout" Target="../slideLayouts/slideLayout138.xml"/></Relationships>
</file>

<file path=ppt/slides/_rels/slide1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4.xml"/><Relationship Id="rId1" Type="http://schemas.openxmlformats.org/officeDocument/2006/relationships/slideLayout" Target="../slideLayouts/slideLayout138.xml"/></Relationships>
</file>

<file path=ppt/slides/_rels/slide17.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1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14.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g"/><Relationship Id="rId7" Type="http://schemas.openxmlformats.org/officeDocument/2006/relationships/image" Target="../media/image21.sv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hyperlink" Target="https://www.youtube.com/watch?v=4qmjif4TQs4&amp;t=2s" TargetMode="External"/><Relationship Id="rId4" Type="http://schemas.openxmlformats.org/officeDocument/2006/relationships/image" Target="../media/image28.tiff"/></Relationships>
</file>

<file path=ppt/slides/_rels/slide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30.pn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emf"/><Relationship Id="rId9" Type="http://schemas.openxmlformats.org/officeDocument/2006/relationships/image" Target="../media/image36.svg"/></Relationships>
</file>

<file path=ppt/slides/_rels/slide9.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jpg"/><Relationship Id="rId1" Type="http://schemas.openxmlformats.org/officeDocument/2006/relationships/slideLayout" Target="../slideLayouts/slideLayout17.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pn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5328554" cy="4294632"/>
          </a:xfrm>
        </p:spPr>
        <p:txBody>
          <a:bodyPr/>
          <a:lstStyle/>
          <a:p>
            <a:r>
              <a:rPr lang="en-US" b="1" dirty="0">
                <a:latin typeface="Arial" panose="020B0604020202020204" pitchFamily="34" charset="0"/>
                <a:cs typeface="Arial" panose="020B0604020202020204" pitchFamily="34" charset="0"/>
              </a:rPr>
              <a:t>Hyper Protect Virtual Servers Wildfire Workshop</a:t>
            </a: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IBM Hyper Protect </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Virtual Servers</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Introduction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br>
              <a:rPr lang="en-US" dirty="0"/>
            </a:br>
            <a:br>
              <a:rPr lang="en-US" dirty="0"/>
            </a:br>
            <a:br>
              <a:rPr lang="en-US" dirty="0"/>
            </a:br>
            <a:br>
              <a:rPr lang="en-US" dirty="0"/>
            </a:br>
            <a:br>
              <a:rPr lang="en-US" dirty="0"/>
            </a:br>
            <a:br>
              <a:rPr lang="en-US" dirty="0"/>
            </a:br>
            <a:br>
              <a:rPr lang="en-US" dirty="0"/>
            </a:br>
            <a:endParaRPr lang="en-US" dirty="0"/>
          </a:p>
        </p:txBody>
      </p:sp>
      <p:sp>
        <p:nvSpPr>
          <p:cNvPr id="4" name="Footer Placeholder 3">
            <a:extLst>
              <a:ext uri="{FF2B5EF4-FFF2-40B4-BE49-F238E27FC236}">
                <a16:creationId xmlns:a16="http://schemas.microsoft.com/office/drawing/2014/main" id="{05C7EDA1-714D-40AA-B5A5-4CE68B6F2471}"/>
              </a:ext>
            </a:extLst>
          </p:cNvPr>
          <p:cNvSpPr txBox="1">
            <a:spLocks/>
          </p:cNvSpPr>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 © 2020 IBM Corporation</a:t>
            </a:r>
            <a:endParaRPr lang="en-US" dirty="0"/>
          </a:p>
        </p:txBody>
      </p:sp>
    </p:spTree>
    <p:extLst>
      <p:ext uri="{BB962C8B-B14F-4D97-AF65-F5344CB8AC3E}">
        <p14:creationId xmlns:p14="http://schemas.microsoft.com/office/powerpoint/2010/main" val="1899192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6A55BC7-83C1-4E42-AA85-C0819EBA8E78}"/>
              </a:ext>
            </a:extLst>
          </p:cNvPr>
          <p:cNvSpPr>
            <a:spLocks noGrp="1"/>
          </p:cNvSpPr>
          <p:nvPr>
            <p:ph type="title"/>
          </p:nvPr>
        </p:nvSpPr>
        <p:spPr/>
        <p:txBody>
          <a:bodyPr/>
          <a:lstStyle/>
          <a:p>
            <a:r>
              <a:rPr lang="en-US" dirty="0">
                <a:latin typeface="+mn-lt"/>
              </a:rPr>
              <a:t>Resource Requirements</a:t>
            </a:r>
          </a:p>
        </p:txBody>
      </p:sp>
      <p:sp>
        <p:nvSpPr>
          <p:cNvPr id="14" name="Text Placeholder 13">
            <a:extLst>
              <a:ext uri="{FF2B5EF4-FFF2-40B4-BE49-F238E27FC236}">
                <a16:creationId xmlns:a16="http://schemas.microsoft.com/office/drawing/2014/main" id="{002ADEFB-88B4-824A-A9AB-BC2C84E13B07}"/>
              </a:ext>
            </a:extLst>
          </p:cNvPr>
          <p:cNvSpPr>
            <a:spLocks noGrp="1"/>
          </p:cNvSpPr>
          <p:nvPr>
            <p:ph type="body" sz="quarter" idx="12"/>
          </p:nvPr>
        </p:nvSpPr>
        <p:spPr>
          <a:xfrm>
            <a:off x="228600" y="676695"/>
            <a:ext cx="4114800" cy="3584448"/>
          </a:xfrm>
        </p:spPr>
        <p:txBody>
          <a:bodyPr/>
          <a:lstStyle/>
          <a:p>
            <a:r>
              <a:rPr lang="en-US" sz="1100" b="1" dirty="0">
                <a:latin typeface="+mn-lt"/>
              </a:rPr>
              <a:t>Knowledge Center - Technical Documentation:</a:t>
            </a:r>
          </a:p>
          <a:p>
            <a:r>
              <a:rPr lang="en-US" sz="900" b="1" dirty="0">
                <a:latin typeface="+mn-lt"/>
                <a:hlinkClick r:id="rId3"/>
              </a:rPr>
              <a:t>https://www.ibm.com/support/knowledgecenter/SSHPMH</a:t>
            </a:r>
            <a:endParaRPr lang="en-US" sz="900" b="1" dirty="0">
              <a:latin typeface="+mn-lt"/>
            </a:endParaRPr>
          </a:p>
          <a:p>
            <a:endParaRPr lang="en-US" sz="1100" b="1" u="sng" dirty="0">
              <a:latin typeface="+mn-lt"/>
            </a:endParaRPr>
          </a:p>
          <a:p>
            <a:r>
              <a:rPr lang="en-US" sz="1100" b="1" u="sng" dirty="0">
                <a:latin typeface="+mn-lt"/>
              </a:rPr>
              <a:t>Hardware Requirements</a:t>
            </a:r>
          </a:p>
          <a:p>
            <a:endParaRPr lang="en-US" sz="1100" b="1" dirty="0">
              <a:latin typeface="+mn-lt"/>
            </a:endParaRPr>
          </a:p>
          <a:p>
            <a:pPr marL="214313" indent="-214313">
              <a:buFont typeface="Arial" panose="020B0604020202020204" pitchFamily="34" charset="0"/>
              <a:buChar char="•"/>
            </a:pPr>
            <a:r>
              <a:rPr lang="en-US" sz="1000" b="1" dirty="0">
                <a:latin typeface="+mn-lt"/>
              </a:rPr>
              <a:t>Linux Management Server</a:t>
            </a:r>
          </a:p>
          <a:p>
            <a:pPr marL="387347" lvl="1" indent="-214313">
              <a:buFont typeface="Arial" panose="020B0604020202020204" pitchFamily="34" charset="0"/>
              <a:buChar char="•"/>
            </a:pPr>
            <a:r>
              <a:rPr lang="en-US" sz="1000" dirty="0">
                <a:latin typeface="+mn-lt"/>
              </a:rPr>
              <a:t>IBM Z / </a:t>
            </a:r>
            <a:r>
              <a:rPr lang="en-US" sz="1000" dirty="0" err="1">
                <a:latin typeface="+mn-lt"/>
              </a:rPr>
              <a:t>LinuxONE</a:t>
            </a:r>
            <a:r>
              <a:rPr lang="en-US" sz="1000" dirty="0">
                <a:latin typeface="+mn-lt"/>
              </a:rPr>
              <a:t> (S390x architecture) or </a:t>
            </a:r>
            <a:r>
              <a:rPr lang="en-US" sz="1000" dirty="0"/>
              <a:t>64-bit x86</a:t>
            </a:r>
            <a:endParaRPr lang="en-US" sz="1000" dirty="0">
              <a:latin typeface="+mn-lt"/>
            </a:endParaRPr>
          </a:p>
          <a:p>
            <a:pPr marL="387347" lvl="1" indent="-214313">
              <a:buFont typeface="Arial" panose="020B0604020202020204" pitchFamily="34" charset="0"/>
              <a:buChar char="•"/>
            </a:pPr>
            <a:r>
              <a:rPr lang="en-US" sz="1000" dirty="0">
                <a:latin typeface="+mn-lt"/>
              </a:rPr>
              <a:t>1 IFL on Z / </a:t>
            </a:r>
            <a:r>
              <a:rPr lang="en-US" sz="1000" dirty="0" err="1">
                <a:latin typeface="+mn-lt"/>
              </a:rPr>
              <a:t>LinuxONE</a:t>
            </a:r>
            <a:r>
              <a:rPr lang="en-US" sz="1000" dirty="0">
                <a:latin typeface="+mn-lt"/>
              </a:rPr>
              <a:t> or 4 or more x86 Linux cores (2.4 GHz)</a:t>
            </a:r>
          </a:p>
          <a:p>
            <a:pPr marL="387347" lvl="1" indent="-214313">
              <a:buFont typeface="Arial" panose="020B0604020202020204" pitchFamily="34" charset="0"/>
              <a:buChar char="•"/>
            </a:pPr>
            <a:r>
              <a:rPr lang="en-US" sz="1000" dirty="0">
                <a:latin typeface="+mn-lt"/>
              </a:rPr>
              <a:t>16 GB RAM</a:t>
            </a:r>
          </a:p>
          <a:p>
            <a:pPr marL="387347" lvl="1" indent="-214313">
              <a:buFont typeface="Arial" panose="020B0604020202020204" pitchFamily="34" charset="0"/>
              <a:buChar char="•"/>
            </a:pPr>
            <a:r>
              <a:rPr lang="en-US" sz="1000" dirty="0">
                <a:latin typeface="+mn-lt"/>
              </a:rPr>
              <a:t>256 GB Disk Space</a:t>
            </a:r>
          </a:p>
          <a:p>
            <a:pPr marL="214313" indent="-214313">
              <a:buFont typeface="Arial" panose="020B0604020202020204" pitchFamily="34" charset="0"/>
              <a:buChar char="•"/>
            </a:pPr>
            <a:endParaRPr lang="en-US" sz="1000" dirty="0">
              <a:latin typeface="+mn-lt"/>
            </a:endParaRPr>
          </a:p>
          <a:p>
            <a:pPr marL="214313" indent="-214313">
              <a:buFont typeface="Arial" panose="020B0604020202020204" pitchFamily="34" charset="0"/>
              <a:buChar char="•"/>
            </a:pPr>
            <a:r>
              <a:rPr lang="en-US" sz="1000" b="1" dirty="0">
                <a:latin typeface="+mn-lt"/>
              </a:rPr>
              <a:t>Secure Service Container Partition – Supported Servers</a:t>
            </a:r>
            <a:endParaRPr lang="en-US" sz="1000" dirty="0">
              <a:latin typeface="+mn-lt"/>
            </a:endParaRPr>
          </a:p>
          <a:p>
            <a:pPr marL="387347" lvl="1" indent="-214313">
              <a:buFont typeface="Arial" panose="020B0604020202020204" pitchFamily="34" charset="0"/>
              <a:buChar char="•"/>
            </a:pPr>
            <a:r>
              <a:rPr lang="en-US" sz="1000" dirty="0">
                <a:latin typeface="+mn-lt"/>
              </a:rPr>
              <a:t>IBM z15</a:t>
            </a:r>
          </a:p>
          <a:p>
            <a:pPr marL="387347" lvl="1" indent="-214313">
              <a:buFont typeface="Arial" panose="020B0604020202020204" pitchFamily="34" charset="0"/>
              <a:buChar char="•"/>
            </a:pPr>
            <a:r>
              <a:rPr lang="en-US" sz="1000" dirty="0">
                <a:latin typeface="+mn-lt"/>
              </a:rPr>
              <a:t>IBM z14</a:t>
            </a:r>
          </a:p>
          <a:p>
            <a:pPr marL="387347" lvl="1" indent="-214313">
              <a:buFont typeface="Arial" panose="020B0604020202020204" pitchFamily="34" charset="0"/>
              <a:buChar char="•"/>
            </a:pPr>
            <a:r>
              <a:rPr lang="en-US" sz="1000" dirty="0">
                <a:latin typeface="+mn-lt"/>
              </a:rPr>
              <a:t>IBM </a:t>
            </a:r>
            <a:r>
              <a:rPr lang="en-US" sz="1000" dirty="0" err="1">
                <a:latin typeface="+mn-lt"/>
              </a:rPr>
              <a:t>LinuxONE</a:t>
            </a:r>
            <a:r>
              <a:rPr lang="en-US" sz="1000" dirty="0">
                <a:latin typeface="+mn-lt"/>
              </a:rPr>
              <a:t> III</a:t>
            </a:r>
          </a:p>
          <a:p>
            <a:pPr marL="387347" lvl="1" indent="-214313">
              <a:buFont typeface="Arial" panose="020B0604020202020204" pitchFamily="34" charset="0"/>
              <a:buChar char="•"/>
            </a:pPr>
            <a:r>
              <a:rPr lang="en-US" sz="1000" dirty="0">
                <a:latin typeface="+mn-lt"/>
              </a:rPr>
              <a:t>IBM </a:t>
            </a:r>
            <a:r>
              <a:rPr lang="en-US" sz="1000" dirty="0" err="1">
                <a:latin typeface="+mn-lt"/>
              </a:rPr>
              <a:t>LinuxONE</a:t>
            </a:r>
            <a:r>
              <a:rPr lang="en-US" sz="1000" dirty="0">
                <a:latin typeface="+mn-lt"/>
              </a:rPr>
              <a:t> Rockhopper II or IBM </a:t>
            </a:r>
            <a:r>
              <a:rPr lang="en-US" sz="1000" dirty="0" err="1">
                <a:latin typeface="+mn-lt"/>
              </a:rPr>
              <a:t>LinuxONE</a:t>
            </a:r>
            <a:r>
              <a:rPr lang="en-US" sz="1000" dirty="0">
                <a:latin typeface="+mn-lt"/>
              </a:rPr>
              <a:t> Emperor II</a:t>
            </a:r>
          </a:p>
          <a:p>
            <a:pPr marL="387347" lvl="1" indent="-214313">
              <a:buFont typeface="Arial" panose="020B0604020202020204" pitchFamily="34" charset="0"/>
              <a:buChar char="•"/>
            </a:pPr>
            <a:r>
              <a:rPr lang="en-US" sz="1000" dirty="0">
                <a:latin typeface="+mn-lt"/>
              </a:rPr>
              <a:t>FC 0104 Container Hosting Foundation</a:t>
            </a:r>
          </a:p>
          <a:p>
            <a:pPr marL="214313" indent="-214313">
              <a:buFont typeface="Arial" panose="020B0604020202020204" pitchFamily="34" charset="0"/>
              <a:buChar char="•"/>
            </a:pPr>
            <a:endParaRPr lang="en-US" sz="1000" dirty="0">
              <a:latin typeface="+mn-lt"/>
            </a:endParaRPr>
          </a:p>
          <a:p>
            <a:pPr marL="214313" indent="-214313">
              <a:buFont typeface="Arial" panose="020B0604020202020204" pitchFamily="34" charset="0"/>
              <a:buChar char="•"/>
            </a:pPr>
            <a:r>
              <a:rPr lang="en-US" sz="1000" b="1" dirty="0"/>
              <a:t>Secure Service Container Partition – </a:t>
            </a:r>
            <a:r>
              <a:rPr lang="en-US" sz="1000" dirty="0">
                <a:latin typeface="+mn-lt"/>
              </a:rPr>
              <a:t>Min. HW Requirements (for  1 Hyper Protect VS container + 1 Secure Build container)</a:t>
            </a:r>
          </a:p>
          <a:p>
            <a:pPr marL="387347" lvl="1" indent="-214313">
              <a:buFont typeface="Arial" panose="020B0604020202020204" pitchFamily="34" charset="0"/>
              <a:buChar char="•"/>
            </a:pPr>
            <a:r>
              <a:rPr lang="en-US" sz="1000" dirty="0">
                <a:latin typeface="+mn-lt"/>
              </a:rPr>
              <a:t>2 IFLs</a:t>
            </a:r>
          </a:p>
          <a:p>
            <a:pPr marL="387347" lvl="1" indent="-214313">
              <a:buFont typeface="Arial" panose="020B0604020202020204" pitchFamily="34" charset="0"/>
              <a:buChar char="•"/>
            </a:pPr>
            <a:r>
              <a:rPr lang="en-US" sz="1000" dirty="0">
                <a:latin typeface="+mn-lt"/>
              </a:rPr>
              <a:t>12 GB RAM</a:t>
            </a:r>
          </a:p>
          <a:p>
            <a:pPr marL="387347" lvl="1" indent="-214313">
              <a:buFont typeface="Arial" panose="020B0604020202020204" pitchFamily="34" charset="0"/>
              <a:buChar char="•"/>
            </a:pPr>
            <a:r>
              <a:rPr lang="en-US" sz="1000" dirty="0">
                <a:latin typeface="+mn-lt"/>
              </a:rPr>
              <a:t>190 GB Storage (50 GB Hosting Appliance, 100 GB for 1 Hyper Protect VS container, 40 GB for 1 Secure Build Container</a:t>
            </a:r>
          </a:p>
          <a:p>
            <a:pPr marL="387347" lvl="1" indent="-214313">
              <a:buFont typeface="Arial" panose="020B0604020202020204" pitchFamily="34" charset="0"/>
              <a:buChar char="•"/>
            </a:pPr>
            <a:r>
              <a:rPr lang="en-US" sz="1000" i="1" dirty="0">
                <a:latin typeface="+mn-lt"/>
              </a:rPr>
              <a:t>Note: the full resources required on the Secure Service Container partition are heavily dependent on the workload deployed</a:t>
            </a:r>
          </a:p>
        </p:txBody>
      </p:sp>
      <p:sp>
        <p:nvSpPr>
          <p:cNvPr id="15" name="Text Placeholder 14">
            <a:extLst>
              <a:ext uri="{FF2B5EF4-FFF2-40B4-BE49-F238E27FC236}">
                <a16:creationId xmlns:a16="http://schemas.microsoft.com/office/drawing/2014/main" id="{F77338B4-6138-B84A-A972-492F98E38817}"/>
              </a:ext>
            </a:extLst>
          </p:cNvPr>
          <p:cNvSpPr>
            <a:spLocks noGrp="1"/>
          </p:cNvSpPr>
          <p:nvPr>
            <p:ph type="body" sz="quarter" idx="13"/>
          </p:nvPr>
        </p:nvSpPr>
        <p:spPr>
          <a:xfrm>
            <a:off x="4800600" y="676695"/>
            <a:ext cx="4114800" cy="3584448"/>
          </a:xfrm>
        </p:spPr>
        <p:txBody>
          <a:bodyPr/>
          <a:lstStyle/>
          <a:p>
            <a:pPr marL="387347" lvl="1" indent="-214313">
              <a:buFont typeface="Arial" panose="020B0604020202020204" pitchFamily="34" charset="0"/>
              <a:buChar char="•"/>
            </a:pPr>
            <a:r>
              <a:rPr lang="en-US" sz="1000" b="1" dirty="0">
                <a:latin typeface="+mn-lt"/>
              </a:rPr>
              <a:t>Networking</a:t>
            </a:r>
          </a:p>
          <a:p>
            <a:pPr marL="611177" lvl="2" indent="-214313"/>
            <a:r>
              <a:rPr lang="en-US" sz="1000" b="1" dirty="0">
                <a:latin typeface="+mn-lt"/>
              </a:rPr>
              <a:t>1+ Open Systems Adapter (OSA)</a:t>
            </a:r>
          </a:p>
          <a:p>
            <a:pPr marL="839772" lvl="3" indent="-214313"/>
            <a:r>
              <a:rPr lang="en-US" sz="1000" dirty="0">
                <a:latin typeface="+mn-lt"/>
              </a:rPr>
              <a:t>Network between Linux Management Server and Secure Service Container partition or between multiple Secure Service Container partitions</a:t>
            </a:r>
          </a:p>
          <a:p>
            <a:pPr marL="611177" lvl="2" indent="-214313"/>
            <a:r>
              <a:rPr lang="en-US" sz="1000" b="1" dirty="0">
                <a:latin typeface="+mn-lt"/>
              </a:rPr>
              <a:t>2 Networks to create</a:t>
            </a:r>
          </a:p>
          <a:p>
            <a:pPr marL="839772" lvl="3" indent="-214313"/>
            <a:r>
              <a:rPr lang="en-US" sz="1000" dirty="0">
                <a:latin typeface="+mn-lt"/>
              </a:rPr>
              <a:t>Hyper Protect VS containers (internal IP addresses)</a:t>
            </a:r>
          </a:p>
          <a:p>
            <a:pPr marL="839772" lvl="3" indent="-214313"/>
            <a:r>
              <a:rPr lang="en-US" sz="1000" dirty="0">
                <a:latin typeface="+mn-lt"/>
              </a:rPr>
              <a:t>External request handling to services inside workload deployed in Hyper Protect VS containers</a:t>
            </a:r>
          </a:p>
          <a:p>
            <a:pPr marL="611177" lvl="2" indent="-214313"/>
            <a:r>
              <a:rPr lang="en-US" sz="1000" b="1" dirty="0">
                <a:latin typeface="+mn-lt"/>
              </a:rPr>
              <a:t>Network Interfaces</a:t>
            </a:r>
          </a:p>
          <a:p>
            <a:pPr marL="839772" lvl="3" indent="-214313"/>
            <a:r>
              <a:rPr lang="en-US" sz="1000" dirty="0">
                <a:latin typeface="+mn-lt"/>
              </a:rPr>
              <a:t>Ethernet (Layer 2, Layer 3)</a:t>
            </a:r>
          </a:p>
          <a:p>
            <a:pPr marL="839772" lvl="3" indent="-214313"/>
            <a:r>
              <a:rPr lang="en-US" sz="1000" dirty="0">
                <a:latin typeface="+mn-lt"/>
              </a:rPr>
              <a:t>VLAN (Layer 2, Layer 3)</a:t>
            </a:r>
          </a:p>
          <a:p>
            <a:pPr marL="611177" lvl="2" indent="-214313"/>
            <a:r>
              <a:rPr lang="en-US" sz="1000" b="1" dirty="0">
                <a:latin typeface="+mn-lt"/>
              </a:rPr>
              <a:t>Port Mapping</a:t>
            </a:r>
          </a:p>
          <a:p>
            <a:pPr marL="839772" lvl="3" indent="-214313"/>
            <a:r>
              <a:rPr lang="en-US" sz="1000" dirty="0">
                <a:latin typeface="+mn-lt"/>
              </a:rPr>
              <a:t>443: Hosting Appliance REST API</a:t>
            </a:r>
          </a:p>
          <a:p>
            <a:pPr marL="839772" lvl="3" indent="-214313"/>
            <a:r>
              <a:rPr lang="en-US" sz="1000" dirty="0">
                <a:latin typeface="+mn-lt"/>
              </a:rPr>
              <a:t>443: Secure Build server or BYOI with </a:t>
            </a:r>
            <a:r>
              <a:rPr lang="en-US" sz="1000" dirty="0" err="1">
                <a:latin typeface="+mn-lt"/>
              </a:rPr>
              <a:t>Macvlan</a:t>
            </a:r>
            <a:endParaRPr lang="en-US" sz="1000" dirty="0">
              <a:latin typeface="+mn-lt"/>
            </a:endParaRPr>
          </a:p>
          <a:p>
            <a:pPr marL="839772" lvl="3" indent="-214313"/>
            <a:r>
              <a:rPr lang="en-US" sz="1000" dirty="0">
                <a:latin typeface="+mn-lt"/>
              </a:rPr>
              <a:t>Any non-</a:t>
            </a:r>
            <a:r>
              <a:rPr lang="en-US" sz="1000" dirty="0" err="1">
                <a:latin typeface="+mn-lt"/>
              </a:rPr>
              <a:t>rserved</a:t>
            </a:r>
            <a:r>
              <a:rPr lang="en-US" sz="1000" dirty="0">
                <a:latin typeface="+mn-lt"/>
              </a:rPr>
              <a:t> port: Secure Build Server</a:t>
            </a:r>
          </a:p>
          <a:p>
            <a:pPr marL="839772" lvl="3" indent="-214313"/>
            <a:r>
              <a:rPr lang="en-US" sz="1000" dirty="0">
                <a:latin typeface="+mn-lt"/>
              </a:rPr>
              <a:t>8443: Monitoring infrastructure</a:t>
            </a:r>
          </a:p>
          <a:p>
            <a:pPr marL="839772" lvl="3" indent="-214313"/>
            <a:r>
              <a:rPr lang="en-US" sz="1000" dirty="0">
                <a:latin typeface="+mn-lt"/>
              </a:rPr>
              <a:t>9876: GREP11 container</a:t>
            </a:r>
            <a:endParaRPr lang="en-US" sz="1000" b="1" dirty="0">
              <a:latin typeface="+mn-lt"/>
            </a:endParaRPr>
          </a:p>
          <a:p>
            <a:pPr marL="611177" lvl="2" indent="-214313"/>
            <a:r>
              <a:rPr lang="en-US" sz="1000" b="1" dirty="0">
                <a:latin typeface="+mn-lt"/>
              </a:rPr>
              <a:t>Not Supported</a:t>
            </a:r>
          </a:p>
          <a:p>
            <a:pPr marL="839772" lvl="3" indent="-214313"/>
            <a:r>
              <a:rPr lang="en-US" sz="1000" dirty="0" err="1">
                <a:latin typeface="+mn-lt"/>
              </a:rPr>
              <a:t>Hipersockets</a:t>
            </a:r>
            <a:endParaRPr lang="en-US" sz="1000" dirty="0">
              <a:latin typeface="+mn-lt"/>
            </a:endParaRPr>
          </a:p>
          <a:p>
            <a:pPr marL="839772" lvl="3" indent="-214313"/>
            <a:r>
              <a:rPr lang="en-US" sz="1000" dirty="0">
                <a:latin typeface="+mn-lt"/>
              </a:rPr>
              <a:t>SMC-D</a:t>
            </a:r>
          </a:p>
          <a:p>
            <a:pPr marL="839772" lvl="3" indent="-214313"/>
            <a:r>
              <a:rPr lang="en-US" sz="1000" dirty="0">
                <a:latin typeface="+mn-lt"/>
              </a:rPr>
              <a:t>SMC-R (</a:t>
            </a:r>
            <a:r>
              <a:rPr lang="en-US" sz="1000" dirty="0" err="1">
                <a:latin typeface="+mn-lt"/>
              </a:rPr>
              <a:t>RoCE</a:t>
            </a:r>
            <a:r>
              <a:rPr lang="en-US" sz="1000" dirty="0">
                <a:latin typeface="+mn-lt"/>
              </a:rPr>
              <a:t>)</a:t>
            </a:r>
          </a:p>
          <a:p>
            <a:endParaRPr lang="en-US" sz="1000" dirty="0">
              <a:latin typeface="+mn-lt"/>
            </a:endParaRPr>
          </a:p>
          <a:p>
            <a:pPr marL="387347" lvl="1" indent="-214313">
              <a:buFont typeface="Arial" panose="020B0604020202020204" pitchFamily="34" charset="0"/>
              <a:buChar char="•"/>
            </a:pPr>
            <a:r>
              <a:rPr lang="en-US" sz="1000" b="1" dirty="0">
                <a:latin typeface="+mn-lt"/>
              </a:rPr>
              <a:t>Crypto Hardware </a:t>
            </a:r>
            <a:r>
              <a:rPr lang="en-US" sz="800" dirty="0">
                <a:latin typeface="+mn-lt"/>
              </a:rPr>
              <a:t>(optional - PKCS#11 over </a:t>
            </a:r>
            <a:r>
              <a:rPr lang="en-US" sz="800" dirty="0" err="1">
                <a:latin typeface="+mn-lt"/>
              </a:rPr>
              <a:t>gRPC</a:t>
            </a:r>
            <a:r>
              <a:rPr lang="en-US" sz="800" dirty="0">
                <a:latin typeface="+mn-lt"/>
              </a:rPr>
              <a:t> i.e. GREP11)</a:t>
            </a:r>
          </a:p>
          <a:p>
            <a:pPr marL="654040" lvl="2" indent="-257175"/>
            <a:r>
              <a:rPr lang="en-US" sz="1000" dirty="0">
                <a:latin typeface="+mn-lt"/>
              </a:rPr>
              <a:t>Trusted Key Entry (TKE) workstation</a:t>
            </a:r>
          </a:p>
          <a:p>
            <a:pPr marL="654040" lvl="2" indent="-257175"/>
            <a:r>
              <a:rPr lang="en-US" sz="1000" dirty="0">
                <a:latin typeface="+mn-lt"/>
              </a:rPr>
              <a:t>Crypto Express 7s</a:t>
            </a:r>
          </a:p>
          <a:p>
            <a:pPr marL="654040" lvl="2" indent="-257175"/>
            <a:r>
              <a:rPr lang="en-US" sz="1000" dirty="0">
                <a:latin typeface="+mn-lt"/>
              </a:rPr>
              <a:t>Crypto Express 6s</a:t>
            </a:r>
          </a:p>
          <a:p>
            <a:endParaRPr lang="en-US" sz="1000" dirty="0">
              <a:latin typeface="+mn-lt"/>
            </a:endParaRPr>
          </a:p>
        </p:txBody>
      </p:sp>
      <p:sp>
        <p:nvSpPr>
          <p:cNvPr id="7" name="Footer Placeholder 6">
            <a:extLst>
              <a:ext uri="{FF2B5EF4-FFF2-40B4-BE49-F238E27FC236}">
                <a16:creationId xmlns:a16="http://schemas.microsoft.com/office/drawing/2014/main" id="{3C39252E-4AE6-E742-BE55-749B0AABDA66}"/>
              </a:ext>
            </a:extLst>
          </p:cNvPr>
          <p:cNvSpPr>
            <a:spLocks noGrp="1"/>
          </p:cNvSpPr>
          <p:nvPr>
            <p:ph type="ftr" sz="quarter" idx="15"/>
          </p:nvPr>
        </p:nvSpPr>
        <p:spPr>
          <a:prstGeom prst="rect">
            <a:avLst/>
          </a:prstGeom>
        </p:spPr>
        <p:txBody>
          <a:bodyPr/>
          <a:lstStyle/>
          <a:p>
            <a:pPr defTabSz="685800">
              <a:defRPr/>
            </a:pPr>
            <a:r>
              <a:rPr lang="en-US">
                <a:solidFill>
                  <a:srgbClr val="FFFFFF"/>
                </a:solidFill>
                <a:latin typeface="IBM Plex Sans"/>
              </a:rPr>
              <a:t>IBM Z &amp; IBM LinuxONE / IBM Hyper Protect Virtual Servers on-premises / © 2020 IBM Corporation</a:t>
            </a:r>
            <a:endParaRPr lang="en-US" dirty="0">
              <a:solidFill>
                <a:srgbClr val="FFFFFF"/>
              </a:solidFill>
              <a:latin typeface="IBM Plex Sans"/>
            </a:endParaRPr>
          </a:p>
        </p:txBody>
      </p:sp>
    </p:spTree>
    <p:extLst>
      <p:ext uri="{BB962C8B-B14F-4D97-AF65-F5344CB8AC3E}">
        <p14:creationId xmlns:p14="http://schemas.microsoft.com/office/powerpoint/2010/main" val="3157213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6A55BC7-83C1-4E42-AA85-C0819EBA8E78}"/>
              </a:ext>
            </a:extLst>
          </p:cNvPr>
          <p:cNvSpPr>
            <a:spLocks noGrp="1"/>
          </p:cNvSpPr>
          <p:nvPr>
            <p:ph type="title"/>
          </p:nvPr>
        </p:nvSpPr>
        <p:spPr/>
        <p:txBody>
          <a:bodyPr/>
          <a:lstStyle/>
          <a:p>
            <a:r>
              <a:rPr lang="en-US" dirty="0">
                <a:latin typeface="+mn-lt"/>
              </a:rPr>
              <a:t>Resource Requirements Cont.</a:t>
            </a:r>
          </a:p>
        </p:txBody>
      </p:sp>
      <p:sp>
        <p:nvSpPr>
          <p:cNvPr id="14" name="Text Placeholder 13">
            <a:extLst>
              <a:ext uri="{FF2B5EF4-FFF2-40B4-BE49-F238E27FC236}">
                <a16:creationId xmlns:a16="http://schemas.microsoft.com/office/drawing/2014/main" id="{002ADEFB-88B4-824A-A9AB-BC2C84E13B07}"/>
              </a:ext>
            </a:extLst>
          </p:cNvPr>
          <p:cNvSpPr>
            <a:spLocks noGrp="1"/>
          </p:cNvSpPr>
          <p:nvPr>
            <p:ph type="body" sz="quarter" idx="12"/>
          </p:nvPr>
        </p:nvSpPr>
        <p:spPr>
          <a:xfrm>
            <a:off x="228600" y="676695"/>
            <a:ext cx="4114800" cy="3584448"/>
          </a:xfrm>
        </p:spPr>
        <p:txBody>
          <a:bodyPr/>
          <a:lstStyle/>
          <a:p>
            <a:r>
              <a:rPr lang="en-US" sz="1200" b="1" u="sng" dirty="0">
                <a:latin typeface="+mn-lt"/>
              </a:rPr>
              <a:t>Software Requirements</a:t>
            </a:r>
          </a:p>
          <a:p>
            <a:endParaRPr lang="en-US" sz="1050" dirty="0"/>
          </a:p>
          <a:p>
            <a:pPr marL="257175" indent="-257175">
              <a:buFont typeface="Arial" panose="020B0604020202020204" pitchFamily="34" charset="0"/>
              <a:buChar char="•"/>
            </a:pPr>
            <a:r>
              <a:rPr lang="en-US" sz="1050" b="1" dirty="0"/>
              <a:t>Linux Management Server </a:t>
            </a:r>
            <a:r>
              <a:rPr lang="en-US" sz="1050" dirty="0"/>
              <a:t>(Linux 64-bit)</a:t>
            </a:r>
          </a:p>
          <a:p>
            <a:pPr marL="430209" lvl="1" indent="-257175">
              <a:buFont typeface="Arial" panose="020B0604020202020204" pitchFamily="34" charset="0"/>
              <a:buChar char="•"/>
            </a:pPr>
            <a:r>
              <a:rPr lang="en-US" sz="1050" dirty="0"/>
              <a:t>Ubuntu 18.04 LTS</a:t>
            </a:r>
          </a:p>
          <a:p>
            <a:pPr marL="430209" lvl="1" indent="-257175">
              <a:buFont typeface="Arial" panose="020B0604020202020204" pitchFamily="34" charset="0"/>
              <a:buChar char="•"/>
            </a:pPr>
            <a:r>
              <a:rPr lang="en-US" sz="1050" dirty="0"/>
              <a:t>Ubuntu 16.04 LTS</a:t>
            </a:r>
            <a:br>
              <a:rPr lang="en-US" sz="1050" dirty="0"/>
            </a:br>
            <a:r>
              <a:rPr lang="en-US" sz="1050" dirty="0"/>
              <a:t>	</a:t>
            </a:r>
          </a:p>
          <a:p>
            <a:pPr marL="257175" indent="-257175">
              <a:buFont typeface="Arial" panose="020B0604020202020204" pitchFamily="34" charset="0"/>
              <a:buChar char="•"/>
            </a:pPr>
            <a:r>
              <a:rPr lang="en-US" sz="1050" b="1" dirty="0"/>
              <a:t>Secure Service Container Partition</a:t>
            </a:r>
          </a:p>
          <a:p>
            <a:pPr marL="430209" lvl="1" indent="-257175">
              <a:buFont typeface="Arial" panose="020B0604020202020204" pitchFamily="34" charset="0"/>
              <a:buChar char="•"/>
            </a:pPr>
            <a:r>
              <a:rPr lang="en-US" sz="1050" dirty="0"/>
              <a:t>Ubuntu 18.04 LTS</a:t>
            </a:r>
          </a:p>
          <a:p>
            <a:pPr marL="257175" indent="-257175">
              <a:buFont typeface="Arial" panose="020B0604020202020204" pitchFamily="34" charset="0"/>
              <a:buChar char="•"/>
            </a:pPr>
            <a:endParaRPr lang="en-US" sz="1050" dirty="0"/>
          </a:p>
          <a:p>
            <a:pPr marL="257175" indent="-257175">
              <a:buFont typeface="Arial" panose="020B0604020202020204" pitchFamily="34" charset="0"/>
              <a:buChar char="•"/>
            </a:pPr>
            <a:r>
              <a:rPr lang="en-US" sz="1050" b="1" dirty="0"/>
              <a:t>Docker Versions</a:t>
            </a:r>
          </a:p>
          <a:p>
            <a:pPr marL="430209" lvl="1" indent="-257175">
              <a:buFont typeface="Arial" panose="020B0604020202020204" pitchFamily="34" charset="0"/>
              <a:buChar char="•"/>
            </a:pPr>
            <a:r>
              <a:rPr lang="en-US" sz="1050" dirty="0"/>
              <a:t>V19.03.2 or above (s390x architecture)</a:t>
            </a:r>
          </a:p>
          <a:p>
            <a:pPr marL="430209" lvl="1" indent="-257175">
              <a:buFont typeface="Arial" panose="020B0604020202020204" pitchFamily="34" charset="0"/>
              <a:buChar char="•"/>
            </a:pPr>
            <a:endParaRPr lang="en-US" sz="1050" dirty="0"/>
          </a:p>
          <a:p>
            <a:pPr marL="257175" indent="-257175">
              <a:buFont typeface="Arial" panose="020B0604020202020204" pitchFamily="34" charset="0"/>
              <a:buChar char="•"/>
            </a:pPr>
            <a:endParaRPr lang="en-US" sz="1050" dirty="0"/>
          </a:p>
          <a:p>
            <a:pPr marL="257175" indent="-257175">
              <a:buFont typeface="Arial" panose="020B0604020202020204" pitchFamily="34" charset="0"/>
              <a:buChar char="•"/>
            </a:pPr>
            <a:r>
              <a:rPr lang="en-US" sz="1050" dirty="0"/>
              <a:t>Note: Red Hat and </a:t>
            </a:r>
            <a:r>
              <a:rPr lang="en-US" sz="1050" dirty="0" err="1"/>
              <a:t>SuSE</a:t>
            </a:r>
            <a:r>
              <a:rPr lang="en-US" sz="1050" dirty="0"/>
              <a:t> operating systems are not supported in this initial release but will be evaluated for support in future releases.</a:t>
            </a:r>
          </a:p>
          <a:p>
            <a:pPr marL="257175" indent="-257175">
              <a:buFont typeface="Arial" panose="020B0604020202020204" pitchFamily="34" charset="0"/>
              <a:buChar char="•"/>
            </a:pPr>
            <a:endParaRPr lang="en-US" sz="1050" dirty="0"/>
          </a:p>
          <a:p>
            <a:pPr marL="257175" indent="-257175">
              <a:buFont typeface="Arial" panose="020B0604020202020204" pitchFamily="34" charset="0"/>
              <a:buChar char="•"/>
            </a:pPr>
            <a:endParaRPr lang="en-US" sz="1050" dirty="0"/>
          </a:p>
        </p:txBody>
      </p:sp>
      <p:sp>
        <p:nvSpPr>
          <p:cNvPr id="15" name="Text Placeholder 14">
            <a:extLst>
              <a:ext uri="{FF2B5EF4-FFF2-40B4-BE49-F238E27FC236}">
                <a16:creationId xmlns:a16="http://schemas.microsoft.com/office/drawing/2014/main" id="{F77338B4-6138-B84A-A972-492F98E38817}"/>
              </a:ext>
            </a:extLst>
          </p:cNvPr>
          <p:cNvSpPr>
            <a:spLocks noGrp="1"/>
          </p:cNvSpPr>
          <p:nvPr>
            <p:ph type="body" sz="quarter" idx="13"/>
          </p:nvPr>
        </p:nvSpPr>
        <p:spPr>
          <a:xfrm>
            <a:off x="4800600" y="676695"/>
            <a:ext cx="4114800" cy="3584448"/>
          </a:xfrm>
        </p:spPr>
        <p:txBody>
          <a:bodyPr/>
          <a:lstStyle/>
          <a:p>
            <a:pPr marL="257175" indent="-257175">
              <a:buFont typeface="Arial" panose="020B0604020202020204" pitchFamily="34" charset="0"/>
              <a:buChar char="•"/>
            </a:pPr>
            <a:endParaRPr lang="en-US" sz="1050" dirty="0">
              <a:latin typeface="+mn-lt"/>
            </a:endParaRPr>
          </a:p>
          <a:p>
            <a:endParaRPr lang="en-US" sz="1050" dirty="0">
              <a:latin typeface="+mn-lt"/>
            </a:endParaRPr>
          </a:p>
        </p:txBody>
      </p:sp>
      <p:sp>
        <p:nvSpPr>
          <p:cNvPr id="7" name="Footer Placeholder 6">
            <a:extLst>
              <a:ext uri="{FF2B5EF4-FFF2-40B4-BE49-F238E27FC236}">
                <a16:creationId xmlns:a16="http://schemas.microsoft.com/office/drawing/2014/main" id="{3C39252E-4AE6-E742-BE55-749B0AABDA66}"/>
              </a:ext>
            </a:extLst>
          </p:cNvPr>
          <p:cNvSpPr>
            <a:spLocks noGrp="1"/>
          </p:cNvSpPr>
          <p:nvPr>
            <p:ph type="ftr" sz="quarter" idx="15"/>
          </p:nvPr>
        </p:nvSpPr>
        <p:spPr>
          <a:prstGeom prst="rect">
            <a:avLst/>
          </a:prstGeom>
        </p:spPr>
        <p:txBody>
          <a:bodyPr/>
          <a:lstStyle/>
          <a:p>
            <a:pPr defTabSz="685800">
              <a:defRPr/>
            </a:pPr>
            <a:r>
              <a:rPr lang="en-US">
                <a:solidFill>
                  <a:srgbClr val="FFFFFF"/>
                </a:solidFill>
                <a:latin typeface="IBM Plex Sans"/>
              </a:rPr>
              <a:t>IBM Z &amp; IBM LinuxONE / IBM Hyper Protect Virtual Servers on-premises / © 2020 IBM Corporation</a:t>
            </a:r>
            <a:endParaRPr lang="en-US" dirty="0">
              <a:solidFill>
                <a:srgbClr val="FFFFFF"/>
              </a:solidFill>
              <a:latin typeface="IBM Plex Sans"/>
            </a:endParaRPr>
          </a:p>
        </p:txBody>
      </p:sp>
    </p:spTree>
    <p:extLst>
      <p:ext uri="{BB962C8B-B14F-4D97-AF65-F5344CB8AC3E}">
        <p14:creationId xmlns:p14="http://schemas.microsoft.com/office/powerpoint/2010/main" val="3221900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65C2C-0EDD-5648-A90C-36EB19BB57D1}"/>
              </a:ext>
            </a:extLst>
          </p:cNvPr>
          <p:cNvSpPr>
            <a:spLocks noGrp="1"/>
          </p:cNvSpPr>
          <p:nvPr>
            <p:ph type="title"/>
          </p:nvPr>
        </p:nvSpPr>
        <p:spPr>
          <a:xfrm>
            <a:off x="210312" y="201168"/>
            <a:ext cx="5568982" cy="804672"/>
          </a:xfrm>
        </p:spPr>
        <p:txBody>
          <a:bodyPr/>
          <a:lstStyle/>
          <a:p>
            <a:r>
              <a:rPr lang="en-US" dirty="0"/>
              <a:t>Additional Information</a:t>
            </a:r>
          </a:p>
        </p:txBody>
      </p:sp>
      <p:sp>
        <p:nvSpPr>
          <p:cNvPr id="4" name="Footer Placeholder 3">
            <a:extLst>
              <a:ext uri="{FF2B5EF4-FFF2-40B4-BE49-F238E27FC236}">
                <a16:creationId xmlns:a16="http://schemas.microsoft.com/office/drawing/2014/main" id="{77E72A74-DDD9-D54D-8867-A0A70B1D006E}"/>
              </a:ext>
            </a:extLst>
          </p:cNvPr>
          <p:cNvSpPr>
            <a:spLocks noGrp="1"/>
          </p:cNvSpPr>
          <p:nvPr>
            <p:ph type="ftr" sz="quarter" idx="4294967295"/>
          </p:nvPr>
        </p:nvSpPr>
        <p:spPr>
          <a:xfrm>
            <a:off x="0" y="4787900"/>
            <a:ext cx="4114800" cy="166688"/>
          </a:xfrm>
          <a:prstGeom prst="rect">
            <a:avLst/>
          </a:prstGeom>
        </p:spPr>
        <p:txBody>
          <a:bodyPr vert="horz" lIns="0" tIns="0" rIns="0" bIns="0" rtlCol="0" anchor="ctr"/>
          <a:lstStyle>
            <a:defPPr>
              <a:defRPr lang="en-US"/>
            </a:defPPr>
            <a:lvl1pPr algn="l" defTabSz="685783" rtl="0" eaLnBrk="0" fontAlgn="base" hangingPunct="0">
              <a:spcBef>
                <a:spcPct val="0"/>
              </a:spcBef>
              <a:spcAft>
                <a:spcPct val="0"/>
              </a:spcAft>
              <a:defRPr sz="600" kern="1200" baseline="0">
                <a:solidFill>
                  <a:schemeClr val="bg2"/>
                </a:solidFill>
                <a:latin typeface="+mn-lt"/>
                <a:ea typeface="Arial" charset="0"/>
                <a:cs typeface="Arial" charset="0"/>
              </a:defRPr>
            </a:lvl1pPr>
            <a:lvl2pPr marL="342892" indent="114297" algn="l" defTabSz="685783" rtl="0" eaLnBrk="0" fontAlgn="base" hangingPunct="0">
              <a:spcBef>
                <a:spcPct val="0"/>
              </a:spcBef>
              <a:spcAft>
                <a:spcPct val="0"/>
              </a:spcAft>
              <a:defRPr sz="1300" kern="1200">
                <a:solidFill>
                  <a:schemeClr val="tx1"/>
                </a:solidFill>
                <a:latin typeface="IBM Plex Sans" panose="020B0503050203000203" pitchFamily="34" charset="77"/>
                <a:ea typeface="+mn-ea"/>
                <a:cs typeface="+mn-cs"/>
              </a:defRPr>
            </a:lvl2pPr>
            <a:lvl3pPr marL="685783" indent="228594" algn="l" defTabSz="685783" rtl="0" eaLnBrk="0" fontAlgn="base" hangingPunct="0">
              <a:spcBef>
                <a:spcPct val="0"/>
              </a:spcBef>
              <a:spcAft>
                <a:spcPct val="0"/>
              </a:spcAft>
              <a:defRPr sz="1300" kern="1200">
                <a:solidFill>
                  <a:schemeClr val="tx1"/>
                </a:solidFill>
                <a:latin typeface="IBM Plex Sans" panose="020B0503050203000203" pitchFamily="34" charset="77"/>
                <a:ea typeface="+mn-ea"/>
                <a:cs typeface="+mn-cs"/>
              </a:defRPr>
            </a:lvl3pPr>
            <a:lvl4pPr marL="1028675" indent="342892" algn="l" defTabSz="685783" rtl="0" eaLnBrk="0" fontAlgn="base" hangingPunct="0">
              <a:spcBef>
                <a:spcPct val="0"/>
              </a:spcBef>
              <a:spcAft>
                <a:spcPct val="0"/>
              </a:spcAft>
              <a:defRPr sz="1300" kern="1200">
                <a:solidFill>
                  <a:schemeClr val="tx1"/>
                </a:solidFill>
                <a:latin typeface="IBM Plex Sans" panose="020B0503050203000203" pitchFamily="34" charset="77"/>
                <a:ea typeface="+mn-ea"/>
                <a:cs typeface="+mn-cs"/>
              </a:defRPr>
            </a:lvl4pPr>
            <a:lvl5pPr marL="1371566" indent="457189" algn="l" defTabSz="685783" rtl="0" eaLnBrk="0" fontAlgn="base" hangingPunct="0">
              <a:spcBef>
                <a:spcPct val="0"/>
              </a:spcBef>
              <a:spcAft>
                <a:spcPct val="0"/>
              </a:spcAft>
              <a:defRPr sz="1300" kern="1200">
                <a:solidFill>
                  <a:schemeClr val="tx1"/>
                </a:solidFill>
                <a:latin typeface="IBM Plex Sans" panose="020B0503050203000203" pitchFamily="34" charset="77"/>
                <a:ea typeface="+mn-ea"/>
                <a:cs typeface="+mn-cs"/>
              </a:defRPr>
            </a:lvl5pPr>
            <a:lvl6pPr marL="2285943" algn="l" defTabSz="914378" rtl="0" eaLnBrk="1" latinLnBrk="0" hangingPunct="1">
              <a:defRPr sz="1300" kern="1200">
                <a:solidFill>
                  <a:schemeClr val="tx1"/>
                </a:solidFill>
                <a:latin typeface="IBM Plex Sans" panose="020B0503050203000203" pitchFamily="34" charset="77"/>
                <a:ea typeface="+mn-ea"/>
                <a:cs typeface="+mn-cs"/>
              </a:defRPr>
            </a:lvl6pPr>
            <a:lvl7pPr marL="2743132" algn="l" defTabSz="914378" rtl="0" eaLnBrk="1" latinLnBrk="0" hangingPunct="1">
              <a:defRPr sz="1300" kern="1200">
                <a:solidFill>
                  <a:schemeClr val="tx1"/>
                </a:solidFill>
                <a:latin typeface="IBM Plex Sans" panose="020B0503050203000203" pitchFamily="34" charset="77"/>
                <a:ea typeface="+mn-ea"/>
                <a:cs typeface="+mn-cs"/>
              </a:defRPr>
            </a:lvl7pPr>
            <a:lvl8pPr marL="3200320" algn="l" defTabSz="914378" rtl="0" eaLnBrk="1" latinLnBrk="0" hangingPunct="1">
              <a:defRPr sz="1300" kern="1200">
                <a:solidFill>
                  <a:schemeClr val="tx1"/>
                </a:solidFill>
                <a:latin typeface="IBM Plex Sans" panose="020B0503050203000203" pitchFamily="34" charset="77"/>
                <a:ea typeface="+mn-ea"/>
                <a:cs typeface="+mn-cs"/>
              </a:defRPr>
            </a:lvl8pPr>
            <a:lvl9pPr marL="3657509" algn="l" defTabSz="914378" rtl="0" eaLnBrk="1" latinLnBrk="0" hangingPunct="1">
              <a:defRPr sz="1300" kern="1200">
                <a:solidFill>
                  <a:schemeClr val="tx1"/>
                </a:solidFill>
                <a:latin typeface="IBM Plex Sans" panose="020B0503050203000203" pitchFamily="34" charset="77"/>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tab pos="3674971" algn="l"/>
                <a:tab pos="8699282" algn="l"/>
              </a:tabLst>
              <a:defRPr/>
            </a:pPr>
            <a:r>
              <a:rPr kumimoji="0" lang="en-US" sz="600" b="0" i="0" u="none" strike="noStrike" kern="1200" cap="none" spc="0" normalizeH="0" baseline="0" noProof="0" dirty="0">
                <a:ln>
                  <a:noFill/>
                </a:ln>
                <a:solidFill>
                  <a:srgbClr val="FFFFFF"/>
                </a:solidFill>
                <a:effectLst/>
                <a:uLnTx/>
                <a:uFillTx/>
                <a:latin typeface="Arial" panose="020B0604020202020204"/>
                <a:cs typeface="Arial" charset="0"/>
              </a:rPr>
              <a:t>IBM Z &amp; IBM </a:t>
            </a:r>
            <a:r>
              <a:rPr kumimoji="0" lang="en-US" sz="600" b="0" i="0" u="none" strike="noStrike" kern="1200" cap="none" spc="0" normalizeH="0" baseline="0" noProof="0" dirty="0" err="1">
                <a:ln>
                  <a:noFill/>
                </a:ln>
                <a:solidFill>
                  <a:srgbClr val="FFFFFF"/>
                </a:solidFill>
                <a:effectLst/>
                <a:uLnTx/>
                <a:uFillTx/>
                <a:latin typeface="Arial" panose="020B0604020202020204"/>
                <a:cs typeface="Arial" charset="0"/>
              </a:rPr>
              <a:t>LinuxONE</a:t>
            </a:r>
            <a:r>
              <a:rPr kumimoji="0" lang="en-US" sz="600" b="0" i="0" u="none" strike="noStrike" kern="1200" cap="none" spc="0" normalizeH="0" baseline="0" noProof="0" dirty="0">
                <a:ln>
                  <a:noFill/>
                </a:ln>
                <a:solidFill>
                  <a:srgbClr val="FFFFFF"/>
                </a:solidFill>
                <a:effectLst/>
                <a:uLnTx/>
                <a:uFillTx/>
                <a:latin typeface="Arial" panose="020B0604020202020204"/>
                <a:cs typeface="Arial" charset="0"/>
              </a:rPr>
              <a:t> / IBM Hyper Protect Virtual Servers / © 2020 IBM Corporation</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graphicFrame>
        <p:nvGraphicFramePr>
          <p:cNvPr id="5" name="Table 4">
            <a:extLst>
              <a:ext uri="{FF2B5EF4-FFF2-40B4-BE49-F238E27FC236}">
                <a16:creationId xmlns:a16="http://schemas.microsoft.com/office/drawing/2014/main" id="{9FFA70B9-BDC3-314A-812D-791D5E211A0B}"/>
              </a:ext>
            </a:extLst>
          </p:cNvPr>
          <p:cNvGraphicFramePr>
            <a:graphicFrameLocks noGrp="1"/>
          </p:cNvGraphicFramePr>
          <p:nvPr/>
        </p:nvGraphicFramePr>
        <p:xfrm>
          <a:off x="208722" y="611799"/>
          <a:ext cx="8706680" cy="4113645"/>
        </p:xfrm>
        <a:graphic>
          <a:graphicData uri="http://schemas.openxmlformats.org/drawingml/2006/table">
            <a:tbl>
              <a:tblPr firstRow="1" bandRow="1">
                <a:tableStyleId>{2D5ABB26-0587-4C30-8999-92F81FD0307C}</a:tableStyleId>
              </a:tblPr>
              <a:tblGrid>
                <a:gridCol w="2738759">
                  <a:extLst>
                    <a:ext uri="{9D8B030D-6E8A-4147-A177-3AD203B41FA5}">
                      <a16:colId xmlns:a16="http://schemas.microsoft.com/office/drawing/2014/main" val="3427032333"/>
                    </a:ext>
                  </a:extLst>
                </a:gridCol>
                <a:gridCol w="2671388">
                  <a:extLst>
                    <a:ext uri="{9D8B030D-6E8A-4147-A177-3AD203B41FA5}">
                      <a16:colId xmlns:a16="http://schemas.microsoft.com/office/drawing/2014/main" val="3836445687"/>
                    </a:ext>
                  </a:extLst>
                </a:gridCol>
                <a:gridCol w="1107809">
                  <a:extLst>
                    <a:ext uri="{9D8B030D-6E8A-4147-A177-3AD203B41FA5}">
                      <a16:colId xmlns:a16="http://schemas.microsoft.com/office/drawing/2014/main" val="1488203547"/>
                    </a:ext>
                  </a:extLst>
                </a:gridCol>
                <a:gridCol w="2188724">
                  <a:extLst>
                    <a:ext uri="{9D8B030D-6E8A-4147-A177-3AD203B41FA5}">
                      <a16:colId xmlns:a16="http://schemas.microsoft.com/office/drawing/2014/main" val="3261695535"/>
                    </a:ext>
                  </a:extLst>
                </a:gridCol>
              </a:tblGrid>
              <a:tr h="381635">
                <a:tc>
                  <a:txBody>
                    <a:bodyPr/>
                    <a:lstStyle/>
                    <a:p>
                      <a:r>
                        <a:rPr lang="en-US" sz="1600" b="1" dirty="0">
                          <a:solidFill>
                            <a:schemeClr val="accent2"/>
                          </a:solidFill>
                        </a:rPr>
                        <a:t>Learn More</a:t>
                      </a:r>
                    </a:p>
                  </a:txBody>
                  <a:tcPr>
                    <a:lnL w="12700" cap="flat" cmpd="sng" algn="ctr">
                      <a:solidFill>
                        <a:schemeClr val="bg2">
                          <a:lumMod val="85000"/>
                        </a:schemeClr>
                      </a:solidFill>
                      <a:prstDash val="solid"/>
                      <a:round/>
                      <a:headEnd type="none" w="med" len="med"/>
                      <a:tailEnd type="none" w="med" len="med"/>
                    </a:lnL>
                    <a:lnR w="12700" cap="flat" cmpd="sng" algn="ctr">
                      <a:solidFill>
                        <a:schemeClr val="bg2">
                          <a:lumMod val="6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a:txBody>
                    <a:bodyPr/>
                    <a:lstStyle/>
                    <a:p>
                      <a:r>
                        <a:rPr lang="en-US" sz="1600" b="1" dirty="0">
                          <a:solidFill>
                            <a:schemeClr val="accent2"/>
                          </a:solidFill>
                        </a:rPr>
                        <a:t>Start a Conversation</a:t>
                      </a:r>
                    </a:p>
                  </a:txBody>
                  <a:tcPr>
                    <a:lnL w="12700" cap="flat" cmpd="sng" algn="ctr">
                      <a:solidFill>
                        <a:schemeClr val="bg2">
                          <a:lumMod val="65000"/>
                        </a:schemeClr>
                      </a:solidFill>
                      <a:prstDash val="solid"/>
                      <a:round/>
                      <a:headEnd type="none" w="med" len="med"/>
                      <a:tailEnd type="none" w="med" len="med"/>
                    </a:lnL>
                    <a:lnR w="12700" cap="flat" cmpd="sng" algn="ctr">
                      <a:solidFill>
                        <a:schemeClr val="bg2">
                          <a:lumMod val="65000"/>
                        </a:schemeClr>
                      </a:solidFill>
                      <a:prstDash val="solid"/>
                      <a:round/>
                      <a:headEnd type="none" w="med" len="med"/>
                      <a:tailEnd type="none" w="med" len="med"/>
                    </a:lnR>
                    <a:lnT w="12700" cap="flat" cmpd="sng" algn="ctr">
                      <a:solidFill>
                        <a:schemeClr val="bg2">
                          <a:lumMod val="65000"/>
                        </a:schemeClr>
                      </a:solidFill>
                      <a:prstDash val="solid"/>
                      <a:round/>
                      <a:headEnd type="none" w="med" len="med"/>
                      <a:tailEnd type="none" w="med" len="med"/>
                    </a:lnT>
                    <a:lnB w="12700" cap="flat" cmpd="sng" algn="ctr">
                      <a:solidFill>
                        <a:schemeClr val="bg2">
                          <a:lumMod val="65000"/>
                        </a:schemeClr>
                      </a:solidFill>
                      <a:prstDash val="solid"/>
                      <a:round/>
                      <a:headEnd type="none" w="med" len="med"/>
                      <a:tailEnd type="none" w="med" len="med"/>
                    </a:lnB>
                  </a:tcPr>
                </a:tc>
                <a:tc gridSpan="2">
                  <a:txBody>
                    <a:bodyPr/>
                    <a:lstStyle/>
                    <a:p>
                      <a:r>
                        <a:rPr lang="en-US" sz="1600" b="1" dirty="0">
                          <a:solidFill>
                            <a:schemeClr val="accent2"/>
                          </a:solidFill>
                        </a:rPr>
                        <a:t>Show the Value</a:t>
                      </a:r>
                    </a:p>
                  </a:txBody>
                  <a:tcPr>
                    <a:lnL w="12700" cap="flat" cmpd="sng" algn="ctr">
                      <a:solidFill>
                        <a:schemeClr val="bg2">
                          <a:lumMod val="6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hMerge="1">
                  <a:txBody>
                    <a:bodyPr/>
                    <a:lstStyle/>
                    <a:p>
                      <a:r>
                        <a:rPr lang="en-US" dirty="0">
                          <a:solidFill>
                            <a:schemeClr val="accent2"/>
                          </a:solidFill>
                        </a:rPr>
                        <a:t>Show the Value</a:t>
                      </a:r>
                    </a:p>
                  </a:txBody>
                  <a:tcPr>
                    <a:lnL w="12700" cap="flat" cmpd="sng" algn="ctr">
                      <a:solidFill>
                        <a:schemeClr val="bg2">
                          <a:lumMod val="6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extLst>
                  <a:ext uri="{0D108BD9-81ED-4DB2-BD59-A6C34878D82A}">
                    <a16:rowId xmlns:a16="http://schemas.microsoft.com/office/drawing/2014/main" val="528238451"/>
                  </a:ext>
                </a:extLst>
              </a:tr>
              <a:tr h="948690">
                <a:tc>
                  <a:txBody>
                    <a:bodyPr/>
                    <a:lstStyle/>
                    <a:p>
                      <a:pPr marL="119063" indent="-119063">
                        <a:buFont typeface="Arial" panose="020B0604020202020204" pitchFamily="34" charset="0"/>
                        <a:buChar char="•"/>
                        <a:tabLst/>
                      </a:pPr>
                      <a:r>
                        <a:rPr lang="en-US" sz="1100" dirty="0">
                          <a:solidFill>
                            <a:schemeClr val="bg1"/>
                          </a:solidFill>
                          <a:hlinkClick r:id="rId3"/>
                        </a:rPr>
                        <a:t>Content Solution Page</a:t>
                      </a:r>
                      <a:endParaRPr lang="en-US" sz="1100" dirty="0">
                        <a:solidFill>
                          <a:schemeClr val="bg1"/>
                        </a:solidFill>
                      </a:endParaRPr>
                    </a:p>
                    <a:p>
                      <a:pPr marL="119063" indent="-119063">
                        <a:buFont typeface="Arial" panose="020B0604020202020204" pitchFamily="34" charset="0"/>
                        <a:buChar char="•"/>
                        <a:tabLst/>
                      </a:pPr>
                      <a:r>
                        <a:rPr lang="en-US" sz="1100" dirty="0">
                          <a:solidFill>
                            <a:schemeClr val="bg1"/>
                          </a:solidFill>
                          <a:hlinkClick r:id="rId4"/>
                        </a:rPr>
                        <a:t>Knowledge Center – Technical Docs</a:t>
                      </a:r>
                      <a:endParaRPr lang="en-US" sz="1100" dirty="0">
                        <a:solidFill>
                          <a:schemeClr val="bg1"/>
                        </a:solidFill>
                      </a:endParaRPr>
                    </a:p>
                    <a:p>
                      <a:pPr marL="119063" indent="-119063">
                        <a:buFont typeface="Arial" panose="020B0604020202020204" pitchFamily="34" charset="0"/>
                        <a:buChar char="•"/>
                        <a:tabLst/>
                      </a:pPr>
                      <a:r>
                        <a:rPr lang="en-US" sz="1100" dirty="0">
                          <a:solidFill>
                            <a:schemeClr val="bg1"/>
                          </a:solidFill>
                          <a:hlinkClick r:id="rId5"/>
                        </a:rPr>
                        <a:t>IBM Z Community - Validated Open Source on Z / </a:t>
                      </a:r>
                      <a:r>
                        <a:rPr lang="en-US" sz="1100" dirty="0" err="1">
                          <a:solidFill>
                            <a:schemeClr val="bg1"/>
                          </a:solidFill>
                          <a:hlinkClick r:id="rId5"/>
                        </a:rPr>
                        <a:t>LinuxONE</a:t>
                      </a:r>
                      <a:endParaRPr lang="en-US" sz="1100" dirty="0">
                        <a:solidFill>
                          <a:schemeClr val="bg1"/>
                        </a:solidFill>
                      </a:endParaRPr>
                    </a:p>
                    <a:p>
                      <a:pPr marL="119063" indent="-119063">
                        <a:buFont typeface="Arial" panose="020B0604020202020204" pitchFamily="34" charset="0"/>
                        <a:buChar char="•"/>
                        <a:tabLst/>
                      </a:pPr>
                      <a:r>
                        <a:rPr lang="en-US" sz="1100" dirty="0">
                          <a:solidFill>
                            <a:schemeClr val="bg1"/>
                          </a:solidFill>
                          <a:hlinkClick r:id="rId6"/>
                        </a:rPr>
                        <a:t>IBM Hyper Protect Services Redbook</a:t>
                      </a:r>
                      <a:endParaRPr lang="en-US" sz="1100" dirty="0">
                        <a:solidFill>
                          <a:schemeClr val="bg1"/>
                        </a:solidFill>
                      </a:endParaRPr>
                    </a:p>
                  </a:txBody>
                  <a:tcP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a:txBody>
                    <a:bodyPr/>
                    <a:lstStyle/>
                    <a:p>
                      <a:pPr marL="0" indent="0">
                        <a:buFontTx/>
                        <a:buNone/>
                      </a:pPr>
                      <a:r>
                        <a:rPr lang="en-US" sz="1100" i="1" dirty="0">
                          <a:solidFill>
                            <a:schemeClr val="bg1"/>
                          </a:solidFill>
                        </a:rPr>
                        <a:t>Contact Offering Manager:</a:t>
                      </a:r>
                    </a:p>
                    <a:p>
                      <a:pPr marL="0" indent="0">
                        <a:buFontTx/>
                        <a:buNone/>
                      </a:pPr>
                      <a:r>
                        <a:rPr lang="en-US" sz="1100" i="1" dirty="0">
                          <a:solidFill>
                            <a:schemeClr val="bg1"/>
                          </a:solidFill>
                        </a:rPr>
                        <a:t> for Additional Help</a:t>
                      </a:r>
                    </a:p>
                    <a:p>
                      <a:pPr marL="0" indent="0">
                        <a:buFontTx/>
                        <a:buNone/>
                      </a:pPr>
                      <a:endParaRPr lang="en-US" sz="1100" i="1" dirty="0">
                        <a:solidFill>
                          <a:schemeClr val="bg1"/>
                        </a:solidFill>
                      </a:endParaRPr>
                    </a:p>
                    <a:p>
                      <a:pPr marL="0" marR="0" lvl="0" indent="0" algn="l" defTabSz="725139"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n-lt"/>
                          <a:cs typeface="Arial" panose="020B0604020202020204" pitchFamily="34" charset="0"/>
                        </a:rPr>
                        <a:t>Diana Henderson, </a:t>
                      </a:r>
                      <a:r>
                        <a:rPr lang="en-US" sz="1100" i="1" dirty="0">
                          <a:solidFill>
                            <a:schemeClr val="accent2"/>
                          </a:solidFill>
                          <a:latin typeface="+mn-lt"/>
                          <a:ea typeface="IBM Plex Sans" charset="0"/>
                          <a:cs typeface="Arial" panose="020B0604020202020204" pitchFamily="34" charset="0"/>
                          <a:hlinkClick r:id="rId7">
                            <a:extLst>
                              <a:ext uri="{A12FA001-AC4F-418D-AE19-62706E023703}">
                                <ahyp:hlinkClr xmlns:ahyp="http://schemas.microsoft.com/office/drawing/2018/hyperlinkcolor" val="tx"/>
                              </a:ext>
                            </a:extLst>
                          </a:hlinkClick>
                        </a:rPr>
                        <a:t>dmhender@us.ibm.com</a:t>
                      </a:r>
                      <a:r>
                        <a:rPr lang="en-US" sz="1100" i="1" dirty="0">
                          <a:solidFill>
                            <a:schemeClr val="tx1"/>
                          </a:solidFill>
                        </a:rPr>
                        <a:t> </a:t>
                      </a:r>
                    </a:p>
                  </a:txBody>
                  <a:tcP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6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gridSpan="2">
                  <a:txBody>
                    <a:bodyPr/>
                    <a:lstStyle/>
                    <a:p>
                      <a:pPr marL="119063" indent="-119063">
                        <a:buFont typeface="Arial" panose="020B0604020202020204" pitchFamily="34" charset="0"/>
                        <a:buChar char="•"/>
                        <a:tabLst/>
                      </a:pPr>
                      <a:r>
                        <a:rPr lang="en-US" sz="1100" i="0" dirty="0">
                          <a:solidFill>
                            <a:schemeClr val="bg1"/>
                          </a:solidFill>
                          <a:hlinkClick r:id="rId8"/>
                        </a:rPr>
                        <a:t>Offering Announcement </a:t>
                      </a:r>
                      <a:endParaRPr lang="en-US" sz="1100" i="0" dirty="0">
                        <a:solidFill>
                          <a:schemeClr val="bg1"/>
                        </a:solidFill>
                        <a:hlinkClick r:id="rId9"/>
                      </a:endParaRPr>
                    </a:p>
                    <a:p>
                      <a:pPr marL="119063" indent="-119063">
                        <a:buFont typeface="Arial" panose="020B0604020202020204" pitchFamily="34" charset="0"/>
                        <a:buChar char="•"/>
                        <a:tabLst/>
                      </a:pPr>
                      <a:r>
                        <a:rPr lang="en-US" sz="1100" i="0" dirty="0">
                          <a:solidFill>
                            <a:schemeClr val="bg1"/>
                          </a:solidFill>
                          <a:hlinkClick r:id="rId9"/>
                        </a:rPr>
                        <a:t>Hyper Protect Virtual Servers Webpage</a:t>
                      </a:r>
                      <a:endParaRPr lang="en-US" sz="1100" i="0" dirty="0">
                        <a:solidFill>
                          <a:schemeClr val="bg1"/>
                        </a:solidFill>
                      </a:endParaRPr>
                    </a:p>
                    <a:p>
                      <a:pPr marL="119063" indent="-119063">
                        <a:buFont typeface="Arial" panose="020B0604020202020204" pitchFamily="34" charset="0"/>
                        <a:buChar char="•"/>
                        <a:tabLst/>
                      </a:pPr>
                      <a:r>
                        <a:rPr lang="en-US" sz="1100" i="0" dirty="0">
                          <a:solidFill>
                            <a:schemeClr val="bg1"/>
                          </a:solidFill>
                          <a:hlinkClick r:id="rId10"/>
                        </a:rPr>
                        <a:t>Secure Service Container Video</a:t>
                      </a:r>
                      <a:endParaRPr lang="en-US" sz="1100" i="0" dirty="0">
                        <a:solidFill>
                          <a:schemeClr val="bg1"/>
                        </a:solidFill>
                      </a:endParaRPr>
                    </a:p>
                    <a:p>
                      <a:pPr marL="119063" indent="-119063">
                        <a:buFont typeface="Arial" panose="020B0604020202020204" pitchFamily="34" charset="0"/>
                        <a:buChar char="•"/>
                        <a:tabLst/>
                      </a:pPr>
                      <a:r>
                        <a:rPr lang="en-US" sz="1100" i="0" dirty="0">
                          <a:solidFill>
                            <a:schemeClr val="bg1"/>
                          </a:solidFill>
                          <a:hlinkClick r:id="rId11"/>
                        </a:rPr>
                        <a:t>IBM Systems Magazine Article</a:t>
                      </a:r>
                      <a:endParaRPr lang="en-US" sz="1100" i="0" dirty="0">
                        <a:solidFill>
                          <a:schemeClr val="bg1"/>
                        </a:solidFill>
                      </a:endParaRPr>
                    </a:p>
                  </a:txBody>
                  <a:tcP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hMerge="1">
                  <a:txBody>
                    <a:bodyPr/>
                    <a:lstStyle/>
                    <a:p>
                      <a:pPr marL="119063" indent="-119063">
                        <a:buFont typeface="Arial" panose="020B0604020202020204" pitchFamily="34" charset="0"/>
                        <a:buChar char="•"/>
                        <a:tabLst/>
                      </a:pPr>
                      <a:r>
                        <a:rPr lang="en-US" sz="1100" dirty="0">
                          <a:solidFill>
                            <a:schemeClr val="bg2"/>
                          </a:solidFill>
                          <a:hlinkClick r:id="" action="ppaction://noaction">
                            <a:extLst>
                              <a:ext uri="{A12FA001-AC4F-418D-AE19-62706E023703}">
                                <ahyp:hlinkClr xmlns:ahyp="http://schemas.microsoft.com/office/drawing/2018/hyperlinkcolor" val="tx"/>
                              </a:ext>
                            </a:extLst>
                          </a:hlinkClick>
                        </a:rPr>
                        <a:t>Overview Beta Video</a:t>
                      </a:r>
                      <a:endParaRPr lang="en-US" sz="1100" dirty="0">
                        <a:solidFill>
                          <a:schemeClr val="bg2"/>
                        </a:solidFill>
                      </a:endParaRP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i="1" dirty="0">
                          <a:solidFill>
                            <a:schemeClr val="bg2"/>
                          </a:solidFill>
                        </a:rPr>
                        <a:t>Competitive Comparison (Coming Soon)</a:t>
                      </a:r>
                    </a:p>
                    <a:p>
                      <a:pPr marL="119063" indent="-119063">
                        <a:buFont typeface="Arial" panose="020B0604020202020204" pitchFamily="34" charset="0"/>
                        <a:buChar char="•"/>
                        <a:tabLst/>
                      </a:pPr>
                      <a:r>
                        <a:rPr lang="en-US" sz="1000" i="1" dirty="0">
                          <a:solidFill>
                            <a:schemeClr val="bg2"/>
                          </a:solidFill>
                        </a:rPr>
                        <a:t>Code Pattern (Coming Soon)</a:t>
                      </a:r>
                    </a:p>
                    <a:p>
                      <a:pPr marL="119063" marR="0" lvl="0" indent="-1190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Arial"/>
                          <a:cs typeface="Arial" charset="0"/>
                          <a:sym typeface="Arial"/>
                          <a:hlinkClick r:id="" action="ppaction://noaction"/>
                        </a:rPr>
                        <a:t>IBM Cloud Blog – Hyper Protect Virtual Servers as differentiator</a:t>
                      </a:r>
                      <a:endParaRPr kumimoji="0" lang="en-US" sz="1000" b="0" i="0" u="none" strike="noStrike" kern="1200" cap="none" spc="0" normalizeH="0" baseline="0" noProof="0" dirty="0">
                        <a:ln>
                          <a:noFill/>
                        </a:ln>
                        <a:solidFill>
                          <a:schemeClr val="tx1"/>
                        </a:solidFill>
                        <a:effectLst/>
                        <a:uLnTx/>
                        <a:uFillTx/>
                        <a:latin typeface="Arial"/>
                        <a:cs typeface="Arial" charset="0"/>
                        <a:sym typeface="Arial"/>
                      </a:endParaRPr>
                    </a:p>
                  </a:txBody>
                  <a:tcP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extLst>
                  <a:ext uri="{0D108BD9-81ED-4DB2-BD59-A6C34878D82A}">
                    <a16:rowId xmlns:a16="http://schemas.microsoft.com/office/drawing/2014/main" val="1102905500"/>
                  </a:ext>
                </a:extLst>
              </a:tr>
              <a:tr h="381635">
                <a:tc>
                  <a:txBody>
                    <a:bodyPr/>
                    <a:lstStyle/>
                    <a:p>
                      <a:r>
                        <a:rPr lang="en-US" sz="1600" b="1" dirty="0">
                          <a:solidFill>
                            <a:schemeClr val="accent2"/>
                          </a:solidFill>
                        </a:rPr>
                        <a:t>Digital Assets</a:t>
                      </a:r>
                    </a:p>
                  </a:txBody>
                  <a:tcP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2"/>
                          </a:solidFill>
                        </a:rPr>
                        <a:t>Offer Trial or POC</a:t>
                      </a:r>
                    </a:p>
                  </a:txBody>
                  <a:tcP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gridSpan="2">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2"/>
                          </a:solidFill>
                        </a:rPr>
                        <a:t>Pricing Information</a:t>
                      </a:r>
                    </a:p>
                  </a:txBody>
                  <a:tcP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2"/>
                          </a:solidFill>
                        </a:rPr>
                        <a:t>Pricing Information</a:t>
                      </a:r>
                    </a:p>
                  </a:txBody>
                  <a:tcP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extLst>
                  <a:ext uri="{0D108BD9-81ED-4DB2-BD59-A6C34878D82A}">
                    <a16:rowId xmlns:a16="http://schemas.microsoft.com/office/drawing/2014/main" val="3843079881"/>
                  </a:ext>
                </a:extLst>
              </a:tr>
              <a:tr h="982980">
                <a:tc rowSpan="3">
                  <a:txBody>
                    <a:bodyPr/>
                    <a:lstStyle/>
                    <a:p>
                      <a:pPr lvl="0"/>
                      <a:r>
                        <a:rPr lang="en-US" sz="1050" b="1" i="1" dirty="0">
                          <a:solidFill>
                            <a:schemeClr val="bg1"/>
                          </a:solidFill>
                        </a:rPr>
                        <a:t>Digital Asset Custody Services (DACS</a:t>
                      </a:r>
                      <a:r>
                        <a:rPr lang="en-US" sz="1050" b="1" i="1" dirty="0">
                          <a:solidFill>
                            <a:schemeClr val="bg1"/>
                          </a:solidFill>
                          <a:sym typeface="Wingdings" pitchFamily="2" charset="2"/>
                        </a:rPr>
                        <a:t>)</a:t>
                      </a:r>
                      <a:endParaRPr lang="en-US" sz="1050" b="1" i="1" dirty="0">
                        <a:solidFill>
                          <a:schemeClr val="bg1"/>
                        </a:solidFill>
                      </a:endParaRPr>
                    </a:p>
                    <a:p>
                      <a:pPr marL="285750" lvl="0" indent="-285750">
                        <a:buFont typeface="Arial" panose="020B0604020202020204" pitchFamily="34" charset="0"/>
                        <a:buChar char="•"/>
                      </a:pPr>
                      <a:r>
                        <a:rPr lang="en-US" sz="1200" dirty="0">
                          <a:solidFill>
                            <a:schemeClr val="accent2"/>
                          </a:solidFill>
                          <a:hlinkClick r:id="rId12">
                            <a:extLst>
                              <a:ext uri="{A12FA001-AC4F-418D-AE19-62706E023703}">
                                <ahyp:hlinkClr xmlns:ahyp="http://schemas.microsoft.com/office/drawing/2018/hyperlinkcolor" val="tx"/>
                              </a:ext>
                            </a:extLst>
                          </a:hlinkClick>
                        </a:rPr>
                        <a:t>IBM Video</a:t>
                      </a:r>
                      <a:endParaRPr lang="en-US" sz="1200" dirty="0">
                        <a:solidFill>
                          <a:schemeClr val="accent2"/>
                        </a:solidFill>
                      </a:endParaRPr>
                    </a:p>
                    <a:p>
                      <a:pPr marL="285750" lvl="0" indent="-285750">
                        <a:buFont typeface="Arial" panose="020B0604020202020204" pitchFamily="34" charset="0"/>
                        <a:buChar char="•"/>
                      </a:pPr>
                      <a:r>
                        <a:rPr lang="en-US" sz="1200" u="sng" dirty="0">
                          <a:solidFill>
                            <a:schemeClr val="accent2"/>
                          </a:solidFill>
                          <a:hlinkClick r:id="rId13">
                            <a:extLst>
                              <a:ext uri="{A12FA001-AC4F-418D-AE19-62706E023703}">
                                <ahyp:hlinkClr xmlns:ahyp="http://schemas.microsoft.com/office/drawing/2018/hyperlinkcolor" val="tx"/>
                              </a:ext>
                            </a:extLst>
                          </a:hlinkClick>
                        </a:rPr>
                        <a:t>IBM Blog</a:t>
                      </a:r>
                      <a:endParaRPr lang="en-US" sz="1200" u="sng" dirty="0">
                        <a:solidFill>
                          <a:schemeClr val="accent2"/>
                        </a:solidFill>
                      </a:endParaRPr>
                    </a:p>
                    <a:p>
                      <a:pPr marL="285750" lvl="0" indent="-285750">
                        <a:buFont typeface="Arial" panose="020B0604020202020204" pitchFamily="34" charset="0"/>
                        <a:buChar char="•"/>
                      </a:pPr>
                      <a:r>
                        <a:rPr lang="en-US" sz="1200" u="sng" dirty="0">
                          <a:solidFill>
                            <a:schemeClr val="accent2"/>
                          </a:solidFill>
                          <a:hlinkClick r:id="rId14">
                            <a:extLst>
                              <a:ext uri="{A12FA001-AC4F-418D-AE19-62706E023703}">
                                <ahyp:hlinkClr xmlns:ahyp="http://schemas.microsoft.com/office/drawing/2018/hyperlinkcolor" val="tx"/>
                              </a:ext>
                            </a:extLst>
                          </a:hlinkClick>
                        </a:rPr>
                        <a:t>Coindesk Article</a:t>
                      </a:r>
                      <a:endParaRPr lang="en-US" sz="1200" u="sng" dirty="0">
                        <a:solidFill>
                          <a:schemeClr val="accent2"/>
                        </a:solidFill>
                      </a:endParaRPr>
                    </a:p>
                    <a:p>
                      <a:pPr marL="285750" lvl="0" indent="-285750">
                        <a:buFont typeface="Arial" panose="020B0604020202020204" pitchFamily="34" charset="0"/>
                        <a:buChar char="•"/>
                      </a:pPr>
                      <a:r>
                        <a:rPr lang="en-US" sz="1200" u="sng" dirty="0">
                          <a:solidFill>
                            <a:schemeClr val="accent2"/>
                          </a:solidFill>
                          <a:hlinkClick r:id="rId15">
                            <a:extLst>
                              <a:ext uri="{A12FA001-AC4F-418D-AE19-62706E023703}">
                                <ahyp:hlinkClr xmlns:ahyp="http://schemas.microsoft.com/office/drawing/2018/hyperlinkcolor" val="tx"/>
                              </a:ext>
                            </a:extLst>
                          </a:hlinkClick>
                        </a:rPr>
                        <a:t>Blockonomi Article</a:t>
                      </a:r>
                      <a:endParaRPr lang="en-US" sz="1200" u="sng" dirty="0">
                        <a:solidFill>
                          <a:schemeClr val="accent2"/>
                        </a:solidFill>
                      </a:endParaRPr>
                    </a:p>
                    <a:p>
                      <a:pPr marL="285750" lvl="0" indent="-285750">
                        <a:buFont typeface="Arial" panose="020B0604020202020204" pitchFamily="34" charset="0"/>
                        <a:buChar char="•"/>
                      </a:pPr>
                      <a:r>
                        <a:rPr lang="en-US" sz="1200" u="sng" dirty="0">
                          <a:solidFill>
                            <a:schemeClr val="accent2"/>
                          </a:solidFill>
                          <a:hlinkClick r:id="rId16">
                            <a:extLst>
                              <a:ext uri="{A12FA001-AC4F-418D-AE19-62706E023703}">
                                <ahyp:hlinkClr xmlns:ahyp="http://schemas.microsoft.com/office/drawing/2018/hyperlinkcolor" val="tx"/>
                              </a:ext>
                            </a:extLst>
                          </a:hlinkClick>
                        </a:rPr>
                        <a:t>Crowdfund Insider Article</a:t>
                      </a:r>
                      <a:endParaRPr lang="en-US" sz="1200" u="sng" dirty="0">
                        <a:solidFill>
                          <a:schemeClr val="accent2"/>
                        </a:solidFill>
                      </a:endParaRPr>
                    </a:p>
                    <a:p>
                      <a:pPr marL="285750" lvl="0" indent="-285750">
                        <a:buFont typeface="Arial" panose="020B0604020202020204" pitchFamily="34" charset="0"/>
                        <a:buChar char="•"/>
                      </a:pPr>
                      <a:endParaRPr lang="en-US" sz="1200" u="sng" dirty="0">
                        <a:solidFill>
                          <a:schemeClr val="bg1"/>
                        </a:solidFill>
                      </a:endParaRPr>
                    </a:p>
                    <a:p>
                      <a:pPr lvl="0"/>
                      <a:r>
                        <a:rPr lang="en-US" sz="1200" b="1" i="1" dirty="0">
                          <a:solidFill>
                            <a:schemeClr val="bg1"/>
                          </a:solidFill>
                        </a:rPr>
                        <a:t>Phoenix Systems: </a:t>
                      </a:r>
                    </a:p>
                    <a:p>
                      <a:pPr marL="285750" lvl="0" indent="-285750">
                        <a:buFont typeface="Arial" panose="020B0604020202020204" pitchFamily="34" charset="0"/>
                        <a:buChar char="•"/>
                      </a:pPr>
                      <a:r>
                        <a:rPr lang="en-US" sz="1200" dirty="0">
                          <a:solidFill>
                            <a:schemeClr val="accent2"/>
                          </a:solidFill>
                          <a:hlinkClick r:id="rId17">
                            <a:extLst>
                              <a:ext uri="{A12FA001-AC4F-418D-AE19-62706E023703}">
                                <ahyp:hlinkClr xmlns:ahyp="http://schemas.microsoft.com/office/drawing/2018/hyperlinkcolor" val="tx"/>
                              </a:ext>
                            </a:extLst>
                          </a:hlinkClick>
                        </a:rPr>
                        <a:t>IBM Video</a:t>
                      </a:r>
                      <a:endParaRPr lang="en-US" sz="1200" dirty="0">
                        <a:solidFill>
                          <a:schemeClr val="accent2"/>
                        </a:solidFill>
                      </a:endParaRPr>
                    </a:p>
                    <a:p>
                      <a:pPr marL="285750" lvl="0" indent="-285750">
                        <a:buFont typeface="Arial" panose="020B0604020202020204" pitchFamily="34" charset="0"/>
                        <a:buChar char="•"/>
                      </a:pPr>
                      <a:r>
                        <a:rPr lang="en-US" sz="1200" u="sng" dirty="0">
                          <a:solidFill>
                            <a:schemeClr val="accent2"/>
                          </a:solidFill>
                          <a:hlinkClick r:id="rId18">
                            <a:extLst>
                              <a:ext uri="{A12FA001-AC4F-418D-AE19-62706E023703}">
                                <ahyp:hlinkClr xmlns:ahyp="http://schemas.microsoft.com/office/drawing/2018/hyperlinkcolor" val="tx"/>
                              </a:ext>
                            </a:extLst>
                          </a:hlinkClick>
                        </a:rPr>
                        <a:t>IBM Case Study</a:t>
                      </a:r>
                      <a:endParaRPr lang="en-US" sz="1100" i="1" dirty="0">
                        <a:solidFill>
                          <a:schemeClr val="bg1"/>
                        </a:solidFill>
                      </a:endParaRPr>
                    </a:p>
                  </a:txBody>
                  <a:tcP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a:txBody>
                    <a:bodyPr/>
                    <a:lstStyle/>
                    <a:p>
                      <a:pPr marL="0" indent="0">
                        <a:buFontTx/>
                        <a:buNone/>
                      </a:pPr>
                      <a:r>
                        <a:rPr lang="en-US" sz="1000" i="1" dirty="0">
                          <a:solidFill>
                            <a:schemeClr val="bg1"/>
                          </a:solidFill>
                        </a:rPr>
                        <a:t>Contact Offering Manager:</a:t>
                      </a:r>
                    </a:p>
                    <a:p>
                      <a:pPr marL="0" indent="0">
                        <a:buFontTx/>
                        <a:buNone/>
                      </a:pPr>
                      <a:endParaRPr lang="en-US" sz="1000" i="1" dirty="0">
                        <a:solidFill>
                          <a:schemeClr val="bg1"/>
                        </a:solidFill>
                      </a:endParaRPr>
                    </a:p>
                    <a:p>
                      <a:pPr marL="0" marR="0" lvl="0" indent="0" algn="l" defTabSz="725139"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mn-lt"/>
                          <a:cs typeface="Arial" panose="020B0604020202020204" pitchFamily="34" charset="0"/>
                        </a:rPr>
                        <a:t>Diana Henderson</a:t>
                      </a:r>
                      <a:r>
                        <a:rPr lang="en-US" sz="1000" dirty="0">
                          <a:solidFill>
                            <a:schemeClr val="tx1"/>
                          </a:solidFill>
                          <a:latin typeface="+mn-lt"/>
                          <a:cs typeface="Arial" panose="020B0604020202020204" pitchFamily="34" charset="0"/>
                        </a:rPr>
                        <a:t>, </a:t>
                      </a:r>
                      <a:r>
                        <a:rPr lang="en-US" sz="1000" i="1" dirty="0">
                          <a:solidFill>
                            <a:schemeClr val="accent2"/>
                          </a:solidFill>
                          <a:latin typeface="+mn-lt"/>
                          <a:ea typeface="IBM Plex Sans" charset="0"/>
                          <a:cs typeface="Arial" panose="020B0604020202020204" pitchFamily="34" charset="0"/>
                          <a:hlinkClick r:id="rId7">
                            <a:extLst>
                              <a:ext uri="{A12FA001-AC4F-418D-AE19-62706E023703}">
                                <ahyp:hlinkClr xmlns:ahyp="http://schemas.microsoft.com/office/drawing/2018/hyperlinkcolor" val="tx"/>
                              </a:ext>
                            </a:extLst>
                          </a:hlinkClick>
                        </a:rPr>
                        <a:t>dmhender@us.ibm.com</a:t>
                      </a:r>
                      <a:r>
                        <a:rPr lang="en-US" sz="1000" i="1" dirty="0">
                          <a:solidFill>
                            <a:schemeClr val="tx1"/>
                          </a:solidFill>
                        </a:rPr>
                        <a:t> </a:t>
                      </a:r>
                    </a:p>
                  </a:txBody>
                  <a:tcP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gridSpan="2">
                  <a:txBody>
                    <a:bodyPr/>
                    <a:lstStyle/>
                    <a:p>
                      <a:r>
                        <a:rPr lang="en-US" sz="1100" i="0" dirty="0">
                          <a:solidFill>
                            <a:schemeClr val="tx1"/>
                          </a:solidFill>
                        </a:rPr>
                        <a:t>Order IBM Hyper Protect Virtual Servers via </a:t>
                      </a:r>
                      <a:r>
                        <a:rPr lang="en-US" sz="1100" i="0" dirty="0">
                          <a:solidFill>
                            <a:schemeClr val="bg1"/>
                          </a:solidFill>
                          <a:hlinkClick r:id="rId19"/>
                        </a:rPr>
                        <a:t>Software Quote and Order i.e. SQO</a:t>
                      </a:r>
                      <a:r>
                        <a:rPr lang="en-US" sz="1100" i="0" dirty="0">
                          <a:solidFill>
                            <a:schemeClr val="bg1"/>
                          </a:solidFill>
                        </a:rPr>
                        <a:t> </a:t>
                      </a:r>
                    </a:p>
                    <a:p>
                      <a:pPr marL="57150" indent="-57150">
                        <a:buFont typeface="Arial" panose="020B0604020202020204" pitchFamily="34" charset="0"/>
                        <a:buChar char="•"/>
                      </a:pPr>
                      <a:r>
                        <a:rPr lang="en-US" sz="900" i="0" dirty="0">
                          <a:solidFill>
                            <a:schemeClr val="bg1"/>
                          </a:solidFill>
                        </a:rPr>
                        <a:t>w3</a:t>
                      </a:r>
                      <a:r>
                        <a:rPr lang="en-US" sz="900" i="0" dirty="0">
                          <a:solidFill>
                            <a:schemeClr val="tx1"/>
                          </a:solidFill>
                        </a:rPr>
                        <a:t> </a:t>
                      </a:r>
                      <a:r>
                        <a:rPr lang="en-US" sz="900" i="0" dirty="0">
                          <a:solidFill>
                            <a:schemeClr val="bg1"/>
                          </a:solidFill>
                          <a:hlinkClick r:id="rId20"/>
                        </a:rPr>
                        <a:t>OneTEAM</a:t>
                      </a:r>
                      <a:r>
                        <a:rPr lang="en-US" sz="900" i="0" dirty="0">
                          <a:solidFill>
                            <a:schemeClr val="bg1"/>
                          </a:solidFill>
                        </a:rPr>
                        <a:t> access approval is required first</a:t>
                      </a:r>
                    </a:p>
                    <a:p>
                      <a:pPr marL="574675" lvl="1" indent="-92075">
                        <a:buFont typeface="Arial" panose="020B0604020202020204" pitchFamily="34" charset="0"/>
                        <a:buChar char="•"/>
                      </a:pPr>
                      <a:r>
                        <a:rPr lang="en-US" sz="900" i="0" dirty="0">
                          <a:solidFill>
                            <a:schemeClr val="bg1"/>
                          </a:solidFill>
                        </a:rPr>
                        <a:t>Request Access &gt; By Application Name &gt; enter “SQO &gt; select “DSW Online / Software Quote and Order (SQO)” &gt; follow instructions</a:t>
                      </a:r>
                    </a:p>
                  </a:txBody>
                  <a:tcP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hMerge="1">
                  <a:txBody>
                    <a:bodyPr/>
                    <a:lstStyle/>
                    <a:p>
                      <a:r>
                        <a:rPr lang="en-US" sz="1100" i="0" dirty="0">
                          <a:solidFill>
                            <a:schemeClr val="bg2"/>
                          </a:solidFill>
                        </a:rPr>
                        <a:t>T-shirt sizes to match popular cloud consumption models for Virtual Servers</a:t>
                      </a:r>
                    </a:p>
                    <a:p>
                      <a:endParaRPr lang="en-US" sz="1100" i="0" dirty="0">
                        <a:solidFill>
                          <a:schemeClr val="bg2"/>
                        </a:solidFill>
                      </a:endParaRPr>
                    </a:p>
                    <a:p>
                      <a:r>
                        <a:rPr lang="en-US" sz="1000" i="1" dirty="0">
                          <a:solidFill>
                            <a:schemeClr val="bg2"/>
                          </a:solidFill>
                        </a:rPr>
                        <a:t>*Pricing Details in Backup</a:t>
                      </a:r>
                    </a:p>
                  </a:txBody>
                  <a:tcP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extLst>
                  <a:ext uri="{0D108BD9-81ED-4DB2-BD59-A6C34878D82A}">
                    <a16:rowId xmlns:a16="http://schemas.microsoft.com/office/drawing/2014/main" val="2320317777"/>
                  </a:ext>
                </a:extLst>
              </a:tr>
              <a:tr h="381635">
                <a:tc vMerge="1">
                  <a:txBody>
                    <a:bodyPr/>
                    <a:lstStyle/>
                    <a:p>
                      <a:endParaRPr lang="en-US" sz="2500" dirty="0">
                        <a:solidFill>
                          <a:schemeClr val="accent2"/>
                        </a:solidFill>
                      </a:endParaRPr>
                    </a:p>
                  </a:txBody>
                  <a:tcPr marL="121920" marR="121920" marT="60960" marB="60960">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grid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2"/>
                          </a:solidFill>
                        </a:rPr>
                        <a:t>Need Help?</a:t>
                      </a:r>
                    </a:p>
                  </a:txBody>
                  <a:tcP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hMerge="1">
                  <a:txBody>
                    <a:bodyPr/>
                    <a:lstStyle/>
                    <a:p>
                      <a:endParaRPr lang="en-US"/>
                    </a:p>
                  </a:txBody>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schemeClr val="accent2"/>
                        </a:solidFill>
                      </a:endParaRPr>
                    </a:p>
                  </a:txBody>
                  <a:tcP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extLst>
                  <a:ext uri="{0D108BD9-81ED-4DB2-BD59-A6C34878D82A}">
                    <a16:rowId xmlns:a16="http://schemas.microsoft.com/office/drawing/2014/main" val="3827369482"/>
                  </a:ext>
                </a:extLst>
              </a:tr>
              <a:tr h="1037070">
                <a:tc vMerge="1">
                  <a:txBody>
                    <a:bodyPr/>
                    <a:lstStyle/>
                    <a:p>
                      <a:pPr marL="119063" indent="-119063">
                        <a:buFont typeface="Arial" panose="020B0604020202020204" pitchFamily="34" charset="0"/>
                        <a:buChar char="•"/>
                        <a:tabLst/>
                      </a:pPr>
                      <a:endParaRPr lang="en-US" sz="1300" i="1" dirty="0">
                        <a:solidFill>
                          <a:schemeClr val="bg1"/>
                        </a:solidFill>
                      </a:endParaRPr>
                    </a:p>
                  </a:txBody>
                  <a:tcPr marL="121920" marR="121920" marT="60960" marB="60960">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gridSpan="2">
                  <a:txBody>
                    <a:bodyPr/>
                    <a:lstStyle/>
                    <a:p>
                      <a:pPr defTabSz="609585">
                        <a:spcBef>
                          <a:spcPts val="267"/>
                        </a:spcBef>
                      </a:pPr>
                      <a:r>
                        <a:rPr lang="en-US" sz="800" dirty="0">
                          <a:solidFill>
                            <a:schemeClr val="bg1"/>
                          </a:solidFill>
                          <a:latin typeface="+mn-lt"/>
                          <a:cs typeface="Arial" panose="020B0604020202020204" pitchFamily="34" charset="0"/>
                        </a:rPr>
                        <a:t>Diana Henderson</a:t>
                      </a:r>
                      <a:br>
                        <a:rPr lang="en-US" sz="800" dirty="0">
                          <a:solidFill>
                            <a:schemeClr val="bg1"/>
                          </a:solidFill>
                          <a:latin typeface="+mn-lt"/>
                          <a:cs typeface="Arial" panose="020B0604020202020204" pitchFamily="34" charset="0"/>
                        </a:rPr>
                      </a:br>
                      <a:r>
                        <a:rPr lang="en-US" sz="800" dirty="0">
                          <a:solidFill>
                            <a:schemeClr val="bg1"/>
                          </a:solidFill>
                          <a:latin typeface="+mn-lt"/>
                          <a:cs typeface="Arial" panose="020B0604020202020204" pitchFamily="34" charset="0"/>
                        </a:rPr>
                        <a:t>Offering Manager, IBM Hyper Protect Virtual Servers</a:t>
                      </a:r>
                      <a:br>
                        <a:rPr lang="en-US" sz="800" dirty="0">
                          <a:solidFill>
                            <a:schemeClr val="tx1"/>
                          </a:solidFill>
                          <a:latin typeface="+mn-lt"/>
                          <a:cs typeface="Arial" panose="020B0604020202020204" pitchFamily="34" charset="0"/>
                        </a:rPr>
                      </a:br>
                      <a:r>
                        <a:rPr lang="en-US" sz="800" i="1" dirty="0">
                          <a:solidFill>
                            <a:schemeClr val="accent2"/>
                          </a:solidFill>
                          <a:latin typeface="+mn-lt"/>
                          <a:ea typeface="IBM Plex Sans" charset="0"/>
                          <a:cs typeface="Arial" panose="020B0604020202020204" pitchFamily="34" charset="0"/>
                          <a:hlinkClick r:id="rId7">
                            <a:extLst>
                              <a:ext uri="{A12FA001-AC4F-418D-AE19-62706E023703}">
                                <ahyp:hlinkClr xmlns:ahyp="http://schemas.microsoft.com/office/drawing/2018/hyperlinkcolor" val="tx"/>
                              </a:ext>
                            </a:extLst>
                          </a:hlinkClick>
                        </a:rPr>
                        <a:t>dmhender@us.ibm.com</a:t>
                      </a:r>
                      <a:endParaRPr lang="en-US" sz="800" i="1" dirty="0">
                        <a:solidFill>
                          <a:schemeClr val="tx1"/>
                        </a:solidFill>
                        <a:latin typeface="+mn-lt"/>
                        <a:ea typeface="IBM Plex Sans" charset="0"/>
                        <a:cs typeface="Arial" panose="020B0604020202020204" pitchFamily="34" charset="0"/>
                      </a:endParaRPr>
                    </a:p>
                    <a:p>
                      <a:endParaRPr lang="en-US" sz="800" dirty="0">
                        <a:solidFill>
                          <a:schemeClr val="tx1"/>
                        </a:solidFill>
                      </a:endParaRPr>
                    </a:p>
                    <a:p>
                      <a:r>
                        <a:rPr lang="en-US" sz="800" dirty="0" err="1">
                          <a:solidFill>
                            <a:schemeClr val="bg1"/>
                          </a:solidFill>
                        </a:rPr>
                        <a:t>Anbazhagan</a:t>
                      </a:r>
                      <a:r>
                        <a:rPr lang="en-US" sz="800" dirty="0">
                          <a:solidFill>
                            <a:schemeClr val="bg1"/>
                          </a:solidFill>
                        </a:rPr>
                        <a:t> Mani (goes by </a:t>
                      </a:r>
                      <a:r>
                        <a:rPr lang="en-US" sz="800" dirty="0" err="1">
                          <a:solidFill>
                            <a:schemeClr val="bg1"/>
                          </a:solidFill>
                        </a:rPr>
                        <a:t>Anbu</a:t>
                      </a:r>
                      <a:r>
                        <a:rPr lang="en-US" sz="800" dirty="0">
                          <a:solidFill>
                            <a:schemeClr val="bg1"/>
                          </a:solidFill>
                        </a:rPr>
                        <a:t> or Mani)</a:t>
                      </a:r>
                    </a:p>
                    <a:p>
                      <a:r>
                        <a:rPr lang="en-US" sz="800" dirty="0">
                          <a:solidFill>
                            <a:schemeClr val="bg1"/>
                          </a:solidFill>
                        </a:rPr>
                        <a:t>STSM &amp; Master Inventor, Private Cloud Architect, IBM Z and </a:t>
                      </a:r>
                      <a:r>
                        <a:rPr lang="en-US" sz="800" dirty="0" err="1">
                          <a:solidFill>
                            <a:schemeClr val="bg1"/>
                          </a:solidFill>
                        </a:rPr>
                        <a:t>LinuxONE</a:t>
                      </a:r>
                      <a:endParaRPr lang="en-US" sz="800" dirty="0">
                        <a:solidFill>
                          <a:schemeClr val="bg1"/>
                        </a:solidFill>
                      </a:endParaRPr>
                    </a:p>
                    <a:p>
                      <a:r>
                        <a:rPr lang="en-US" sz="800" dirty="0">
                          <a:hlinkClick r:id="rId21"/>
                        </a:rPr>
                        <a:t>manbazha@in.ibm.com</a:t>
                      </a:r>
                      <a:endParaRPr lang="en-US" sz="1200" dirty="0"/>
                    </a:p>
                  </a:txBody>
                  <a:tcPr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hMerge="1">
                  <a:txBody>
                    <a:bodyPr/>
                    <a:lstStyle/>
                    <a:p>
                      <a:endParaRPr lang="en-US" sz="1100" i="1" dirty="0">
                        <a:solidFill>
                          <a:schemeClr val="bg2"/>
                        </a:solidFill>
                      </a:endParaRPr>
                    </a:p>
                  </a:txBody>
                  <a:tcPr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a:txBody>
                    <a:bodyPr/>
                    <a:lstStyle/>
                    <a:p>
                      <a:r>
                        <a:rPr lang="en-US" sz="1100" dirty="0">
                          <a:solidFill>
                            <a:schemeClr val="bg1"/>
                          </a:solidFill>
                        </a:rPr>
                        <a:t>Slack:</a:t>
                      </a:r>
                      <a:r>
                        <a:rPr lang="en-US" sz="1100" dirty="0">
                          <a:solidFill>
                            <a:schemeClr val="tx1"/>
                          </a:solidFill>
                        </a:rPr>
                        <a:t> </a:t>
                      </a:r>
                      <a:r>
                        <a:rPr lang="en-US" sz="1100" dirty="0">
                          <a:solidFill>
                            <a:schemeClr val="bg1"/>
                          </a:solidFill>
                          <a:hlinkClick r:id="rId22"/>
                        </a:rPr>
                        <a:t>#ask-hyper-protect</a:t>
                      </a:r>
                      <a:r>
                        <a:rPr lang="en-US" sz="1100" dirty="0">
                          <a:solidFill>
                            <a:schemeClr val="bg1"/>
                          </a:solidFill>
                        </a:rPr>
                        <a:t> </a:t>
                      </a:r>
                    </a:p>
                    <a:p>
                      <a:r>
                        <a:rPr lang="en-US" sz="1100" dirty="0">
                          <a:solidFill>
                            <a:schemeClr val="bg1"/>
                          </a:solidFill>
                        </a:rPr>
                        <a:t>WW </a:t>
                      </a:r>
                      <a:r>
                        <a:rPr lang="en-US" sz="1100" dirty="0" err="1">
                          <a:solidFill>
                            <a:schemeClr val="bg1"/>
                          </a:solidFill>
                        </a:rPr>
                        <a:t>LinuxONE</a:t>
                      </a:r>
                      <a:r>
                        <a:rPr lang="en-US" sz="1100" dirty="0">
                          <a:solidFill>
                            <a:schemeClr val="bg1"/>
                          </a:solidFill>
                        </a:rPr>
                        <a:t> workspace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chemeClr val="bg1"/>
                        </a:solidFill>
                        <a:effectLst/>
                        <a:uLnTx/>
                        <a:uFillTx/>
                        <a:latin typeface="+mn-lt"/>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900" b="0" i="0" u="none" strike="noStrike" kern="1200" cap="none" spc="0" normalizeH="0" baseline="0" noProof="0" dirty="0">
                          <a:ln>
                            <a:noFill/>
                          </a:ln>
                          <a:solidFill>
                            <a:schemeClr val="bg1"/>
                          </a:solidFill>
                          <a:effectLst/>
                          <a:uLnTx/>
                          <a:uFillTx/>
                          <a:latin typeface="+mn-lt"/>
                          <a:ea typeface="IBM Plex Sans" charset="0"/>
                          <a:cs typeface="Arial" panose="020B0604020202020204" pitchFamily="34" charset="0"/>
                        </a:rPr>
                      </a:br>
                      <a:endParaRPr kumimoji="0" lang="en-US" sz="900" b="0" i="1" u="none" strike="noStrike" kern="1200" cap="none" spc="0" normalizeH="0" baseline="0" noProof="0" dirty="0">
                        <a:ln>
                          <a:noFill/>
                        </a:ln>
                        <a:solidFill>
                          <a:schemeClr val="bg1"/>
                        </a:solidFill>
                        <a:effectLst/>
                        <a:uLnTx/>
                        <a:uFillTx/>
                        <a:latin typeface="+mn-lt"/>
                        <a:ea typeface="IBM Plex Sans" charset="0"/>
                        <a:cs typeface="Arial" panose="020B0604020202020204" pitchFamily="34" charset="0"/>
                      </a:endParaRPr>
                    </a:p>
                  </a:txBody>
                  <a:tcPr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extLst>
                  <a:ext uri="{0D108BD9-81ED-4DB2-BD59-A6C34878D82A}">
                    <a16:rowId xmlns:a16="http://schemas.microsoft.com/office/drawing/2014/main" val="4134829142"/>
                  </a:ext>
                </a:extLst>
              </a:tr>
            </a:tbl>
          </a:graphicData>
        </a:graphic>
      </p:graphicFrame>
    </p:spTree>
    <p:extLst>
      <p:ext uri="{BB962C8B-B14F-4D97-AF65-F5344CB8AC3E}">
        <p14:creationId xmlns:p14="http://schemas.microsoft.com/office/powerpoint/2010/main" val="2921362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FB0CC3-719B-274E-ABD4-1145AB9B9948}"/>
              </a:ext>
            </a:extLst>
          </p:cNvPr>
          <p:cNvSpPr>
            <a:spLocks noGrp="1"/>
          </p:cNvSpPr>
          <p:nvPr>
            <p:ph type="title"/>
          </p:nvPr>
        </p:nvSpPr>
        <p:spPr/>
        <p:txBody>
          <a:bodyPr anchor="t">
            <a:normAutofit/>
          </a:bodyPr>
          <a:lstStyle/>
          <a:p>
            <a:r>
              <a:rPr lang="en-US" b="1" dirty="0"/>
              <a:t>Demos</a:t>
            </a:r>
          </a:p>
        </p:txBody>
      </p:sp>
      <p:sp>
        <p:nvSpPr>
          <p:cNvPr id="10" name="Text Placeholder 9">
            <a:extLst>
              <a:ext uri="{FF2B5EF4-FFF2-40B4-BE49-F238E27FC236}">
                <a16:creationId xmlns:a16="http://schemas.microsoft.com/office/drawing/2014/main" id="{8183300A-2B22-F645-8373-F4442726F8FB}"/>
              </a:ext>
            </a:extLst>
          </p:cNvPr>
          <p:cNvSpPr>
            <a:spLocks noGrp="1"/>
          </p:cNvSpPr>
          <p:nvPr>
            <p:ph type="body" sz="quarter" idx="13"/>
          </p:nvPr>
        </p:nvSpPr>
        <p:spPr/>
        <p:txBody>
          <a:bodyPr/>
          <a:lstStyle/>
          <a:p>
            <a:pPr marL="540000" lvl="1">
              <a:spcBef>
                <a:spcPts val="1134"/>
              </a:spcBef>
              <a:buClr>
                <a:srgbClr val="000000"/>
              </a:buClr>
              <a:buSzPct val="75000"/>
            </a:pPr>
            <a:r>
              <a:rPr lang="en-IN" sz="2600" spc="-1" dirty="0">
                <a:uFill>
                  <a:solidFill>
                    <a:srgbClr val="FFFFFF"/>
                  </a:solidFill>
                </a:uFill>
              </a:rPr>
              <a:t>Objective:</a:t>
            </a:r>
          </a:p>
          <a:p>
            <a:pPr marL="540000" lvl="1">
              <a:spcBef>
                <a:spcPts val="1134"/>
              </a:spcBef>
              <a:buClr>
                <a:srgbClr val="000000"/>
              </a:buClr>
              <a:buSzPct val="75000"/>
            </a:pPr>
            <a:r>
              <a:rPr lang="en-IN" sz="2600" spc="-1" dirty="0">
                <a:uFill>
                  <a:solidFill>
                    <a:srgbClr val="FFFFFF"/>
                  </a:solidFill>
                </a:uFill>
              </a:rPr>
              <a:t>Build, Develop, Deploy a ‘hello-world’ service</a:t>
            </a:r>
            <a:endParaRPr lang="en-US" dirty="0"/>
          </a:p>
        </p:txBody>
      </p:sp>
      <p:sp>
        <p:nvSpPr>
          <p:cNvPr id="9" name="Text Placeholder 8">
            <a:extLst>
              <a:ext uri="{FF2B5EF4-FFF2-40B4-BE49-F238E27FC236}">
                <a16:creationId xmlns:a16="http://schemas.microsoft.com/office/drawing/2014/main" id="{123DB4C0-53FC-984D-8610-2CA28819B5D6}"/>
              </a:ext>
            </a:extLst>
          </p:cNvPr>
          <p:cNvSpPr>
            <a:spLocks noGrp="1"/>
          </p:cNvSpPr>
          <p:nvPr>
            <p:ph type="body" sz="quarter" idx="12"/>
          </p:nvPr>
        </p:nvSpPr>
        <p:spPr/>
        <p:txBody>
          <a:bodyPr/>
          <a:lstStyle/>
          <a:p>
            <a:pPr marL="997200" lvl="1" indent="-457200">
              <a:spcBef>
                <a:spcPts val="1134"/>
              </a:spcBef>
              <a:buSzPct val="75000"/>
              <a:buFont typeface="Arial" panose="020B0604020202020204" pitchFamily="34" charset="0"/>
              <a:buChar char="•"/>
            </a:pPr>
            <a:r>
              <a:rPr lang="en-IN" sz="1600" spc="-1" dirty="0">
                <a:uFill>
                  <a:solidFill>
                    <a:srgbClr val="FFFFFF"/>
                  </a:solidFill>
                </a:uFill>
              </a:rPr>
              <a:t>The Cloud Administrator completes install and setup of Hyper Protect Virtual Servers on-Premise Infrastructure</a:t>
            </a:r>
          </a:p>
          <a:p>
            <a:pPr marL="997200" lvl="1" indent="-457200">
              <a:spcBef>
                <a:spcPts val="1134"/>
              </a:spcBef>
              <a:buSzPct val="75000"/>
              <a:buFont typeface="Arial" panose="020B0604020202020204" pitchFamily="34" charset="0"/>
              <a:buChar char="•"/>
            </a:pPr>
            <a:r>
              <a:rPr lang="en-IN" sz="1600" spc="-1" dirty="0">
                <a:uFill>
                  <a:solidFill>
                    <a:srgbClr val="FFFFFF"/>
                  </a:solidFill>
                </a:uFill>
              </a:rPr>
              <a:t>The solution developer develops code in GitHub, builds application image</a:t>
            </a:r>
          </a:p>
          <a:p>
            <a:pPr marL="997200" lvl="1" indent="-457200">
              <a:spcBef>
                <a:spcPts val="1134"/>
              </a:spcBef>
              <a:buSzPct val="75000"/>
              <a:buFont typeface="Arial" panose="020B0604020202020204" pitchFamily="34" charset="0"/>
              <a:buChar char="•"/>
            </a:pPr>
            <a:r>
              <a:rPr lang="en-IN" sz="1600" spc="-1" dirty="0">
                <a:uFill>
                  <a:solidFill>
                    <a:srgbClr val="FFFFFF"/>
                  </a:solidFill>
                </a:uFill>
              </a:rPr>
              <a:t>The cloud administrator securely deploys the application image as a Virtual Server Instance</a:t>
            </a:r>
          </a:p>
          <a:p>
            <a:endParaRPr lang="en-US" dirty="0"/>
          </a:p>
        </p:txBody>
      </p:sp>
      <p:sp>
        <p:nvSpPr>
          <p:cNvPr id="6" name="Footer Placeholder 5">
            <a:extLst>
              <a:ext uri="{FF2B5EF4-FFF2-40B4-BE49-F238E27FC236}">
                <a16:creationId xmlns:a16="http://schemas.microsoft.com/office/drawing/2014/main" id="{C1D4EC58-2009-2F45-B7E0-4F5EBCB5CB86}"/>
              </a:ext>
            </a:extLst>
          </p:cNvPr>
          <p:cNvSpPr>
            <a:spLocks noGrp="1"/>
          </p:cNvSpPr>
          <p:nvPr>
            <p:ph type="ftr" sz="quarter" idx="10"/>
          </p:nvPr>
        </p:nvSpPr>
        <p:spPr/>
        <p:txBody>
          <a:bodyPr anchor="ctr">
            <a:normAutofit/>
          </a:bodyPr>
          <a:lstStyle/>
          <a:p>
            <a:pPr>
              <a:spcAft>
                <a:spcPts val="600"/>
              </a:spcAft>
              <a:defRPr/>
            </a:pPr>
            <a:r>
              <a:rPr lang="de-DE"/>
              <a:t>IBM Z &amp; IBM LinuxONE / IBM Hyper Protect Virtual Servers on-premises / © 2020 IBM Corporation</a:t>
            </a:r>
            <a:endParaRPr lang="en-US"/>
          </a:p>
        </p:txBody>
      </p:sp>
    </p:spTree>
    <p:extLst>
      <p:ext uri="{BB962C8B-B14F-4D97-AF65-F5344CB8AC3E}">
        <p14:creationId xmlns:p14="http://schemas.microsoft.com/office/powerpoint/2010/main" val="2914309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Developers: Setup</a:t>
            </a:r>
          </a:p>
        </p:txBody>
      </p:sp>
      <p:sp>
        <p:nvSpPr>
          <p:cNvPr id="7" name="Footer Placeholder 6"/>
          <p:cNvSpPr>
            <a:spLocks noGrp="1"/>
          </p:cNvSpPr>
          <p:nvPr>
            <p:ph type="ftr" sz="quarter" idx="1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a:cs typeface="Arial" charset="0"/>
              </a:rPr>
              <a:t>IBM Z &amp; IBM LinuxONE / IBM Hyper Protect Virtual Servers on-premises / © 2020 IBM Corporation</a:t>
            </a:r>
          </a:p>
        </p:txBody>
      </p:sp>
      <p:sp>
        <p:nvSpPr>
          <p:cNvPr id="6" name="Text Placeholder 5"/>
          <p:cNvSpPr>
            <a:spLocks noGrp="1"/>
          </p:cNvSpPr>
          <p:nvPr>
            <p:ph type="body" sz="quarter" idx="12"/>
          </p:nvPr>
        </p:nvSpPr>
        <p:spPr>
          <a:xfrm>
            <a:off x="228600" y="629031"/>
            <a:ext cx="4114800" cy="3584448"/>
          </a:xfrm>
        </p:spPr>
        <p:txBody>
          <a:bodyPr/>
          <a:lstStyle/>
          <a:p>
            <a:r>
              <a:rPr lang="en-US" sz="1125" b="1" dirty="0"/>
              <a:t>Overview</a:t>
            </a:r>
          </a:p>
          <a:p>
            <a:pPr marL="257175" indent="-257175">
              <a:buFont typeface="Arial" panose="020B0604020202020204" pitchFamily="34" charset="0"/>
              <a:buChar char="•"/>
            </a:pPr>
            <a:r>
              <a:rPr lang="en-US" sz="1125" dirty="0"/>
              <a:t>Methodology enabling developers to securely build source files (starting from docker or non-docker applications)</a:t>
            </a:r>
          </a:p>
          <a:p>
            <a:endParaRPr lang="en-US" sz="1125" b="1" dirty="0"/>
          </a:p>
          <a:p>
            <a:r>
              <a:rPr lang="en-US" sz="1125" b="1" dirty="0"/>
              <a:t>Who’s Involved</a:t>
            </a:r>
          </a:p>
          <a:p>
            <a:pPr marL="257175" indent="-257175">
              <a:buFont typeface="Arial" panose="020B0604020202020204" pitchFamily="34" charset="0"/>
              <a:buChar char="•"/>
            </a:pPr>
            <a:r>
              <a:rPr lang="en-US" sz="1125" dirty="0"/>
              <a:t>Cloud administrator</a:t>
            </a:r>
          </a:p>
          <a:p>
            <a:endParaRPr lang="en-US" sz="1125" b="1" dirty="0"/>
          </a:p>
          <a:p>
            <a:r>
              <a:rPr lang="en-US" sz="1125" b="1" dirty="0"/>
              <a:t>What you Need</a:t>
            </a:r>
          </a:p>
          <a:p>
            <a:pPr marL="257175" indent="-257175">
              <a:buFont typeface="Arial" panose="020B0604020202020204" pitchFamily="34" charset="0"/>
              <a:buChar char="•"/>
            </a:pPr>
            <a:r>
              <a:rPr lang="en-US" sz="1125" dirty="0"/>
              <a:t>Source files, everything to build application</a:t>
            </a:r>
          </a:p>
          <a:p>
            <a:pPr marL="257175" indent="-257175">
              <a:buFont typeface="Arial" panose="020B0604020202020204" pitchFamily="34" charset="0"/>
              <a:buChar char="•"/>
            </a:pPr>
            <a:r>
              <a:rPr lang="en-US" sz="1125" dirty="0"/>
              <a:t>Access to Hyper Protect Virtual Servers appliance</a:t>
            </a:r>
          </a:p>
          <a:p>
            <a:endParaRPr lang="en-US" sz="1125" b="1" dirty="0"/>
          </a:p>
          <a:p>
            <a:r>
              <a:rPr lang="en-US" sz="1125" b="1" dirty="0"/>
              <a:t>What’s Provided</a:t>
            </a:r>
          </a:p>
          <a:p>
            <a:pPr marL="214313" indent="-214313">
              <a:buFont typeface="Arial" panose="020B0604020202020204" pitchFamily="34" charset="0"/>
              <a:buChar char="•"/>
            </a:pPr>
            <a:r>
              <a:rPr lang="en-US" sz="1125" dirty="0"/>
              <a:t>Command Line Interface tool to deploy </a:t>
            </a:r>
          </a:p>
          <a:p>
            <a:endParaRPr lang="en-US" sz="1125" b="1" dirty="0"/>
          </a:p>
          <a:p>
            <a:r>
              <a:rPr lang="en-US" sz="1125" b="1" dirty="0"/>
              <a:t>Output</a:t>
            </a:r>
          </a:p>
          <a:p>
            <a:pPr marL="430209" lvl="1" indent="-257175">
              <a:buFont typeface="Arial" panose="020B0604020202020204" pitchFamily="34" charset="0"/>
              <a:buChar char="•"/>
            </a:pPr>
            <a:r>
              <a:rPr lang="en-US" sz="1200" dirty="0"/>
              <a:t>Extracts HPVS package</a:t>
            </a:r>
          </a:p>
          <a:p>
            <a:pPr marL="430209" lvl="1" indent="-257175">
              <a:buFont typeface="Arial" panose="020B0604020202020204" pitchFamily="34" charset="0"/>
              <a:buChar char="•"/>
            </a:pPr>
            <a:r>
              <a:rPr lang="en-US" sz="1200" dirty="0"/>
              <a:t>Install Hyper Protect Virtual Servers CLI on the Linux Management Server</a:t>
            </a:r>
          </a:p>
          <a:p>
            <a:pPr marL="430209" lvl="1" indent="-257175">
              <a:buFont typeface="Arial" panose="020B0604020202020204" pitchFamily="34" charset="0"/>
              <a:buChar char="•"/>
            </a:pPr>
            <a:r>
              <a:rPr lang="en-US" sz="1200" dirty="0"/>
              <a:t>Start running Hyper Protect VS Commands</a:t>
            </a:r>
          </a:p>
          <a:p>
            <a:pPr lvl="1" indent="0">
              <a:buNone/>
            </a:pPr>
            <a:endParaRPr lang="en-US" sz="1200" b="1" dirty="0"/>
          </a:p>
          <a:p>
            <a:pPr lvl="1" indent="0">
              <a:buNone/>
            </a:pPr>
            <a:r>
              <a:rPr lang="en-US" sz="1125" b="1" dirty="0"/>
              <a:t>Value </a:t>
            </a:r>
          </a:p>
          <a:p>
            <a:pPr marL="214313" indent="-214313">
              <a:buFont typeface="Arial" panose="020B0604020202020204" pitchFamily="34" charset="0"/>
              <a:buChar char="•"/>
            </a:pPr>
            <a:r>
              <a:rPr lang="en-US" sz="1125" dirty="0"/>
              <a:t>Easily install and setup the infrastructure for Hyper Protect Virtual Servers</a:t>
            </a:r>
          </a:p>
        </p:txBody>
      </p:sp>
      <p:sp>
        <p:nvSpPr>
          <p:cNvPr id="11" name="Chevron 10">
            <a:extLst>
              <a:ext uri="{FF2B5EF4-FFF2-40B4-BE49-F238E27FC236}">
                <a16:creationId xmlns:a16="http://schemas.microsoft.com/office/drawing/2014/main" id="{E3EFEBEB-4959-5741-B638-8266CB93EA48}"/>
              </a:ext>
            </a:extLst>
          </p:cNvPr>
          <p:cNvSpPr/>
          <p:nvPr/>
        </p:nvSpPr>
        <p:spPr>
          <a:xfrm>
            <a:off x="5365456" y="29747"/>
            <a:ext cx="1022353" cy="342900"/>
          </a:xfrm>
          <a:prstGeom prst="chevron">
            <a:avLst/>
          </a:prstGeom>
          <a:solidFill>
            <a:schemeClr val="accent2">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a:rPr>
              <a:t>BUILD</a:t>
            </a:r>
          </a:p>
        </p:txBody>
      </p:sp>
      <p:sp>
        <p:nvSpPr>
          <p:cNvPr id="12" name="Chevron 11">
            <a:extLst>
              <a:ext uri="{FF2B5EF4-FFF2-40B4-BE49-F238E27FC236}">
                <a16:creationId xmlns:a16="http://schemas.microsoft.com/office/drawing/2014/main" id="{AE0EA4E4-28C9-334A-ACAC-FCB2C10443EC}"/>
              </a:ext>
            </a:extLst>
          </p:cNvPr>
          <p:cNvSpPr/>
          <p:nvPr/>
        </p:nvSpPr>
        <p:spPr>
          <a:xfrm>
            <a:off x="6281583" y="29114"/>
            <a:ext cx="1022353" cy="342900"/>
          </a:xfrm>
          <a:prstGeom prst="chevron">
            <a:avLst/>
          </a:prstGeom>
          <a:solidFill>
            <a:schemeClr val="accent2">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a:rPr>
              <a:t>REGISTER</a:t>
            </a:r>
          </a:p>
        </p:txBody>
      </p:sp>
      <p:sp>
        <p:nvSpPr>
          <p:cNvPr id="13" name="Chevron 12">
            <a:extLst>
              <a:ext uri="{FF2B5EF4-FFF2-40B4-BE49-F238E27FC236}">
                <a16:creationId xmlns:a16="http://schemas.microsoft.com/office/drawing/2014/main" id="{2A317055-0740-2F47-B081-C5F2FF039B62}"/>
              </a:ext>
            </a:extLst>
          </p:cNvPr>
          <p:cNvSpPr/>
          <p:nvPr/>
        </p:nvSpPr>
        <p:spPr>
          <a:xfrm>
            <a:off x="7182309" y="29114"/>
            <a:ext cx="1022353" cy="342900"/>
          </a:xfrm>
          <a:prstGeom prst="chevron">
            <a:avLst/>
          </a:prstGeom>
          <a:solidFill>
            <a:schemeClr val="accent2">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a:ea typeface="+mn-ea"/>
                <a:cs typeface="Arial"/>
              </a:rPr>
              <a:t>MANAGE: ERROR HANDLING</a:t>
            </a:r>
          </a:p>
        </p:txBody>
      </p:sp>
      <p:sp>
        <p:nvSpPr>
          <p:cNvPr id="16" name="Chevron 15">
            <a:extLst>
              <a:ext uri="{FF2B5EF4-FFF2-40B4-BE49-F238E27FC236}">
                <a16:creationId xmlns:a16="http://schemas.microsoft.com/office/drawing/2014/main" id="{FF7287B5-E151-1E4B-8B24-EFFEA83EA7B7}"/>
              </a:ext>
            </a:extLst>
          </p:cNvPr>
          <p:cNvSpPr/>
          <p:nvPr/>
        </p:nvSpPr>
        <p:spPr>
          <a:xfrm>
            <a:off x="4449329" y="31549"/>
            <a:ext cx="1022353" cy="342900"/>
          </a:xfrm>
          <a:prstGeom prst="chevron">
            <a:avLst/>
          </a:prstGeom>
          <a:solidFill>
            <a:schemeClr val="accent3">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a:rPr>
              <a:t>SETUP</a:t>
            </a:r>
          </a:p>
        </p:txBody>
      </p:sp>
      <p:pic>
        <p:nvPicPr>
          <p:cNvPr id="17" name="Picture 16" descr="A person standing in front of a computer&#10;&#10;Description automatically generated">
            <a:extLst>
              <a:ext uri="{FF2B5EF4-FFF2-40B4-BE49-F238E27FC236}">
                <a16:creationId xmlns:a16="http://schemas.microsoft.com/office/drawing/2014/main" id="{E41D78D2-6496-B949-9C24-01EA35E0D7E2}"/>
              </a:ext>
            </a:extLst>
          </p:cNvPr>
          <p:cNvPicPr>
            <a:picLocks noChangeAspect="1"/>
          </p:cNvPicPr>
          <p:nvPr/>
        </p:nvPicPr>
        <p:blipFill rotWithShape="1">
          <a:blip r:embed="rId3"/>
          <a:srcRect l="22484" r="10814"/>
          <a:stretch/>
        </p:blipFill>
        <p:spPr>
          <a:xfrm>
            <a:off x="5097739" y="472598"/>
            <a:ext cx="3778544" cy="4250862"/>
          </a:xfrm>
          <a:prstGeom prst="rect">
            <a:avLst/>
          </a:prstGeom>
        </p:spPr>
      </p:pic>
    </p:spTree>
    <p:extLst>
      <p:ext uri="{BB962C8B-B14F-4D97-AF65-F5344CB8AC3E}">
        <p14:creationId xmlns:p14="http://schemas.microsoft.com/office/powerpoint/2010/main" val="4137589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Developers: Secure Build</a:t>
            </a:r>
          </a:p>
        </p:txBody>
      </p:sp>
      <p:sp>
        <p:nvSpPr>
          <p:cNvPr id="7" name="Footer Placeholder 6"/>
          <p:cNvSpPr>
            <a:spLocks noGrp="1"/>
          </p:cNvSpPr>
          <p:nvPr>
            <p:ph type="ftr" sz="quarter" idx="11"/>
          </p:nvPr>
        </p:nvSpPr>
        <p:spPr/>
        <p:txBody>
          <a:bodyPr/>
          <a:lstStyle/>
          <a:p>
            <a:pPr defTabSz="685783">
              <a:defRPr/>
            </a:pPr>
            <a:r>
              <a:rPr lang="en-US">
                <a:solidFill>
                  <a:srgbClr val="000000"/>
                </a:solidFill>
                <a:latin typeface="IBM Plex Sans"/>
              </a:rPr>
              <a:t>IBM Z &amp; IBM LinuxONE / IBM Hyper Protect Virtual Servers on-premises / © 2020 IBM Corporation</a:t>
            </a:r>
          </a:p>
        </p:txBody>
      </p:sp>
      <p:sp>
        <p:nvSpPr>
          <p:cNvPr id="6" name="Text Placeholder 5"/>
          <p:cNvSpPr>
            <a:spLocks noGrp="1"/>
          </p:cNvSpPr>
          <p:nvPr>
            <p:ph type="body" sz="quarter" idx="12"/>
          </p:nvPr>
        </p:nvSpPr>
        <p:spPr>
          <a:xfrm>
            <a:off x="228600" y="629031"/>
            <a:ext cx="4114800" cy="3584448"/>
          </a:xfrm>
        </p:spPr>
        <p:txBody>
          <a:bodyPr/>
          <a:lstStyle/>
          <a:p>
            <a:r>
              <a:rPr lang="en-US" sz="1125" b="1" dirty="0"/>
              <a:t>Overview</a:t>
            </a:r>
          </a:p>
          <a:p>
            <a:pPr marL="257175" indent="-257175">
              <a:buFont typeface="Arial" panose="020B0604020202020204" pitchFamily="34" charset="0"/>
              <a:buChar char="•"/>
            </a:pPr>
            <a:r>
              <a:rPr lang="en-US" sz="1125" dirty="0"/>
              <a:t>Methodology enabling developers to securely build source files (starting from docker or</a:t>
            </a:r>
            <a:r>
              <a:rPr lang="en-US" sz="1125" dirty="0">
                <a:solidFill>
                  <a:srgbClr val="FF0000"/>
                </a:solidFill>
              </a:rPr>
              <a:t> non-docker applications)</a:t>
            </a:r>
          </a:p>
          <a:p>
            <a:endParaRPr lang="en-US" sz="1125" b="1" dirty="0"/>
          </a:p>
          <a:p>
            <a:r>
              <a:rPr lang="en-US" sz="1125" b="1" dirty="0"/>
              <a:t>Who’s Involved</a:t>
            </a:r>
          </a:p>
          <a:p>
            <a:pPr marL="257175" indent="-257175">
              <a:buFont typeface="Arial" panose="020B0604020202020204" pitchFamily="34" charset="0"/>
              <a:buChar char="•"/>
            </a:pPr>
            <a:r>
              <a:rPr lang="en-US" sz="1125" dirty="0"/>
              <a:t>Solution Developers who want to securely build applications</a:t>
            </a:r>
          </a:p>
          <a:p>
            <a:endParaRPr lang="en-US" sz="1125" b="1" dirty="0"/>
          </a:p>
          <a:p>
            <a:r>
              <a:rPr lang="en-US" sz="1125" b="1" dirty="0"/>
              <a:t>What you Need</a:t>
            </a:r>
          </a:p>
          <a:p>
            <a:pPr marL="257175" indent="-257175">
              <a:buFont typeface="Arial" panose="020B0604020202020204" pitchFamily="34" charset="0"/>
              <a:buChar char="•"/>
            </a:pPr>
            <a:r>
              <a:rPr lang="en-US" sz="1125" dirty="0"/>
              <a:t>Source files, everything to build application</a:t>
            </a:r>
          </a:p>
          <a:p>
            <a:pPr marL="257175" indent="-257175">
              <a:buFont typeface="Arial" panose="020B0604020202020204" pitchFamily="34" charset="0"/>
              <a:buChar char="•"/>
            </a:pPr>
            <a:r>
              <a:rPr lang="en-US" sz="1125" dirty="0"/>
              <a:t>Access to Hyper Protect Virtual Servers appliance</a:t>
            </a:r>
          </a:p>
          <a:p>
            <a:endParaRPr lang="en-US" sz="1125" b="1" dirty="0"/>
          </a:p>
          <a:p>
            <a:r>
              <a:rPr lang="en-US" sz="1125" b="1" dirty="0"/>
              <a:t>What’s Provided</a:t>
            </a:r>
          </a:p>
          <a:p>
            <a:pPr marL="214313" indent="-214313">
              <a:buFont typeface="Arial" panose="020B0604020202020204" pitchFamily="34" charset="0"/>
              <a:buChar char="•"/>
            </a:pPr>
            <a:r>
              <a:rPr lang="en-US" sz="1125" dirty="0"/>
              <a:t>Secure Build container, public/private key pair generation</a:t>
            </a:r>
          </a:p>
          <a:p>
            <a:endParaRPr lang="en-US" sz="1125" b="1" dirty="0"/>
          </a:p>
          <a:p>
            <a:r>
              <a:rPr lang="en-US" sz="1125" b="1" dirty="0"/>
              <a:t>Output</a:t>
            </a:r>
          </a:p>
          <a:p>
            <a:pPr marL="430209" lvl="1" indent="-257175">
              <a:buFont typeface="Arial" panose="020B0604020202020204" pitchFamily="34" charset="0"/>
              <a:buChar char="•"/>
            </a:pPr>
            <a:r>
              <a:rPr lang="en-US" sz="1125" dirty="0"/>
              <a:t>Docker Image (signed) – only deployable via signed registration file</a:t>
            </a:r>
          </a:p>
          <a:p>
            <a:pPr marL="430209" lvl="1" indent="-257175">
              <a:buFont typeface="Arial" panose="020B0604020202020204" pitchFamily="34" charset="0"/>
              <a:buChar char="•"/>
            </a:pPr>
            <a:r>
              <a:rPr lang="en-US" sz="1125" dirty="0"/>
              <a:t>Manifest (signed) – enables application end user to verify the provenance of image from secure build</a:t>
            </a:r>
          </a:p>
          <a:p>
            <a:pPr marL="430209" lvl="1" indent="-257175">
              <a:buFont typeface="Arial" panose="020B0604020202020204" pitchFamily="34" charset="0"/>
              <a:buChar char="•"/>
            </a:pPr>
            <a:r>
              <a:rPr lang="en-US" sz="1125" dirty="0"/>
              <a:t>Public/private key pairs</a:t>
            </a:r>
            <a:endParaRPr lang="en-US" sz="1125" b="1" dirty="0"/>
          </a:p>
          <a:p>
            <a:r>
              <a:rPr lang="en-US" sz="1125" b="1" dirty="0"/>
              <a:t>Value </a:t>
            </a:r>
          </a:p>
          <a:p>
            <a:pPr marL="214313" indent="-214313">
              <a:buFont typeface="Arial" panose="020B0604020202020204" pitchFamily="34" charset="0"/>
              <a:buChar char="•"/>
            </a:pPr>
            <a:r>
              <a:rPr lang="en-US" sz="1125" dirty="0"/>
              <a:t>Provides solution developers with image integrity to know it only contains what’s intended and enables end users to have confidence in the origin of the application they’re deploying</a:t>
            </a:r>
          </a:p>
        </p:txBody>
      </p:sp>
      <p:pic>
        <p:nvPicPr>
          <p:cNvPr id="15" name="Picture 14">
            <a:extLst>
              <a:ext uri="{FF2B5EF4-FFF2-40B4-BE49-F238E27FC236}">
                <a16:creationId xmlns:a16="http://schemas.microsoft.com/office/drawing/2014/main" id="{8EB10B31-1184-6B46-9974-DA89FBF0023F}"/>
              </a:ext>
            </a:extLst>
          </p:cNvPr>
          <p:cNvPicPr>
            <a:picLocks noChangeAspect="1"/>
          </p:cNvPicPr>
          <p:nvPr/>
        </p:nvPicPr>
        <p:blipFill>
          <a:blip r:embed="rId3"/>
          <a:stretch>
            <a:fillRect/>
          </a:stretch>
        </p:blipFill>
        <p:spPr>
          <a:xfrm>
            <a:off x="4722471" y="1056895"/>
            <a:ext cx="4288179" cy="2855927"/>
          </a:xfrm>
          <a:prstGeom prst="rect">
            <a:avLst/>
          </a:prstGeom>
        </p:spPr>
      </p:pic>
      <p:sp>
        <p:nvSpPr>
          <p:cNvPr id="11" name="Chevron 10">
            <a:extLst>
              <a:ext uri="{FF2B5EF4-FFF2-40B4-BE49-F238E27FC236}">
                <a16:creationId xmlns:a16="http://schemas.microsoft.com/office/drawing/2014/main" id="{E3EFEBEB-4959-5741-B638-8266CB93EA48}"/>
              </a:ext>
            </a:extLst>
          </p:cNvPr>
          <p:cNvSpPr/>
          <p:nvPr/>
        </p:nvSpPr>
        <p:spPr>
          <a:xfrm>
            <a:off x="5365456" y="29747"/>
            <a:ext cx="1022353" cy="342900"/>
          </a:xfrm>
          <a:prstGeom prst="chevron">
            <a:avLst/>
          </a:prstGeom>
          <a:solidFill>
            <a:schemeClr val="accent3">
              <a:lumMod val="50000"/>
            </a:schemeClr>
          </a:solidFill>
        </p:spPr>
        <p:txBody>
          <a:bodyPr wrap="square" lIns="0" tIns="0" rIns="0" bIns="0" rtlCol="0" anchor="ctr">
            <a:noAutofit/>
          </a:bodyPr>
          <a:lstStyle/>
          <a:p>
            <a:pPr algn="ctr" defTabSz="685800">
              <a:defRPr/>
            </a:pPr>
            <a:r>
              <a:rPr lang="en-US" sz="800" dirty="0">
                <a:solidFill>
                  <a:srgbClr val="FFFFFF"/>
                </a:solidFill>
                <a:latin typeface="Arial"/>
                <a:cs typeface="Arial"/>
              </a:rPr>
              <a:t>BUILD</a:t>
            </a:r>
          </a:p>
        </p:txBody>
      </p:sp>
      <p:sp>
        <p:nvSpPr>
          <p:cNvPr id="12" name="Chevron 11">
            <a:extLst>
              <a:ext uri="{FF2B5EF4-FFF2-40B4-BE49-F238E27FC236}">
                <a16:creationId xmlns:a16="http://schemas.microsoft.com/office/drawing/2014/main" id="{AE0EA4E4-28C9-334A-ACAC-FCB2C10443EC}"/>
              </a:ext>
            </a:extLst>
          </p:cNvPr>
          <p:cNvSpPr/>
          <p:nvPr/>
        </p:nvSpPr>
        <p:spPr>
          <a:xfrm>
            <a:off x="6281583" y="29114"/>
            <a:ext cx="1022353" cy="342900"/>
          </a:xfrm>
          <a:prstGeom prst="chevron">
            <a:avLst/>
          </a:prstGeom>
          <a:solidFill>
            <a:schemeClr val="accent2">
              <a:lumMod val="40000"/>
              <a:lumOff val="60000"/>
            </a:schemeClr>
          </a:solidFill>
        </p:spPr>
        <p:txBody>
          <a:bodyPr wrap="square" lIns="0" tIns="0" rIns="0" bIns="0" rtlCol="0" anchor="ctr">
            <a:noAutofit/>
          </a:bodyPr>
          <a:lstStyle/>
          <a:p>
            <a:pPr algn="ctr" defTabSz="685800">
              <a:defRPr/>
            </a:pPr>
            <a:r>
              <a:rPr lang="en-US" sz="800" dirty="0">
                <a:solidFill>
                  <a:srgbClr val="FFFFFF"/>
                </a:solidFill>
                <a:latin typeface="Arial"/>
                <a:cs typeface="Arial"/>
              </a:rPr>
              <a:t>REGISTER</a:t>
            </a:r>
          </a:p>
        </p:txBody>
      </p:sp>
      <p:sp>
        <p:nvSpPr>
          <p:cNvPr id="13" name="Chevron 12">
            <a:extLst>
              <a:ext uri="{FF2B5EF4-FFF2-40B4-BE49-F238E27FC236}">
                <a16:creationId xmlns:a16="http://schemas.microsoft.com/office/drawing/2014/main" id="{2A317055-0740-2F47-B081-C5F2FF039B62}"/>
              </a:ext>
            </a:extLst>
          </p:cNvPr>
          <p:cNvSpPr/>
          <p:nvPr/>
        </p:nvSpPr>
        <p:spPr>
          <a:xfrm>
            <a:off x="7182309" y="29114"/>
            <a:ext cx="1022353" cy="342900"/>
          </a:xfrm>
          <a:prstGeom prst="chevron">
            <a:avLst/>
          </a:prstGeom>
          <a:solidFill>
            <a:schemeClr val="accent2">
              <a:lumMod val="40000"/>
              <a:lumOff val="60000"/>
            </a:schemeClr>
          </a:solidFill>
        </p:spPr>
        <p:txBody>
          <a:bodyPr wrap="square" lIns="0" tIns="0" rIns="0" bIns="0" rtlCol="0" anchor="ctr">
            <a:noAutofit/>
          </a:bodyPr>
          <a:lstStyle/>
          <a:p>
            <a:pPr lvl="0" algn="ctr" defTabSz="685800">
              <a:defRPr/>
            </a:pPr>
            <a:r>
              <a:rPr lang="en-US" sz="700" dirty="0">
                <a:solidFill>
                  <a:srgbClr val="FFFFFF"/>
                </a:solidFill>
                <a:latin typeface="Arial"/>
                <a:cs typeface="Arial"/>
              </a:rPr>
              <a:t>MANAGE: ERROR HANDLING</a:t>
            </a:r>
          </a:p>
        </p:txBody>
      </p:sp>
      <p:sp>
        <p:nvSpPr>
          <p:cNvPr id="16" name="Chevron 15">
            <a:extLst>
              <a:ext uri="{FF2B5EF4-FFF2-40B4-BE49-F238E27FC236}">
                <a16:creationId xmlns:a16="http://schemas.microsoft.com/office/drawing/2014/main" id="{FF7287B5-E151-1E4B-8B24-EFFEA83EA7B7}"/>
              </a:ext>
            </a:extLst>
          </p:cNvPr>
          <p:cNvSpPr/>
          <p:nvPr/>
        </p:nvSpPr>
        <p:spPr>
          <a:xfrm>
            <a:off x="4449329" y="31549"/>
            <a:ext cx="1022353" cy="342900"/>
          </a:xfrm>
          <a:prstGeom prst="chevron">
            <a:avLst/>
          </a:prstGeom>
          <a:solidFill>
            <a:schemeClr val="accent2">
              <a:lumMod val="40000"/>
              <a:lumOff val="60000"/>
            </a:schemeClr>
          </a:solidFill>
        </p:spPr>
        <p:txBody>
          <a:bodyPr wrap="square" lIns="0" tIns="0" rIns="0" bIns="0" rtlCol="0" anchor="ctr">
            <a:noAutofit/>
          </a:bodyPr>
          <a:lstStyle/>
          <a:p>
            <a:pPr algn="ctr" defTabSz="685800">
              <a:defRPr/>
            </a:pPr>
            <a:r>
              <a:rPr lang="en-US" sz="800" dirty="0">
                <a:solidFill>
                  <a:srgbClr val="FFFFFF"/>
                </a:solidFill>
                <a:latin typeface="Arial"/>
                <a:cs typeface="Arial"/>
              </a:rPr>
              <a:t>SETUP</a:t>
            </a:r>
          </a:p>
        </p:txBody>
      </p:sp>
    </p:spTree>
    <p:extLst>
      <p:ext uri="{BB962C8B-B14F-4D97-AF65-F5344CB8AC3E}">
        <p14:creationId xmlns:p14="http://schemas.microsoft.com/office/powerpoint/2010/main" val="826603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Developers: Registration</a:t>
            </a:r>
          </a:p>
        </p:txBody>
      </p:sp>
      <p:sp>
        <p:nvSpPr>
          <p:cNvPr id="7" name="Footer Placeholder 6"/>
          <p:cNvSpPr>
            <a:spLocks noGrp="1"/>
          </p:cNvSpPr>
          <p:nvPr>
            <p:ph type="ftr" sz="quarter" idx="11"/>
          </p:nvPr>
        </p:nvSpPr>
        <p:spPr/>
        <p:txBody>
          <a:bodyPr/>
          <a:lstStyle/>
          <a:p>
            <a:pPr defTabSz="685783">
              <a:defRPr/>
            </a:pPr>
            <a:r>
              <a:rPr lang="en-US">
                <a:solidFill>
                  <a:srgbClr val="000000"/>
                </a:solidFill>
                <a:latin typeface="IBM Plex Sans"/>
              </a:rPr>
              <a:t>IBM Z &amp; IBM LinuxONE / IBM Hyper Protect Virtual Servers on-premises / © 2020 IBM Corporation</a:t>
            </a:r>
          </a:p>
        </p:txBody>
      </p:sp>
      <p:sp>
        <p:nvSpPr>
          <p:cNvPr id="6" name="Text Placeholder 5"/>
          <p:cNvSpPr>
            <a:spLocks noGrp="1"/>
          </p:cNvSpPr>
          <p:nvPr>
            <p:ph type="body" sz="quarter" idx="12"/>
          </p:nvPr>
        </p:nvSpPr>
        <p:spPr>
          <a:xfrm>
            <a:off x="228600" y="629031"/>
            <a:ext cx="4114800" cy="3584448"/>
          </a:xfrm>
        </p:spPr>
        <p:txBody>
          <a:bodyPr/>
          <a:lstStyle/>
          <a:p>
            <a:r>
              <a:rPr lang="en-US" sz="1125" b="1" dirty="0"/>
              <a:t>Overview</a:t>
            </a:r>
          </a:p>
          <a:p>
            <a:pPr marL="257175" indent="-257175">
              <a:buFont typeface="Arial" panose="020B0604020202020204" pitchFamily="34" charset="0"/>
              <a:buChar char="•"/>
            </a:pPr>
            <a:r>
              <a:rPr lang="en-US" sz="1125" dirty="0"/>
              <a:t>Restrict access to application secrets</a:t>
            </a:r>
          </a:p>
          <a:p>
            <a:endParaRPr lang="en-US" sz="1125" b="1" dirty="0"/>
          </a:p>
          <a:p>
            <a:r>
              <a:rPr lang="en-US" sz="1125" b="1" dirty="0"/>
              <a:t>Who’s Involved</a:t>
            </a:r>
          </a:p>
          <a:p>
            <a:pPr marL="257175" indent="-257175">
              <a:buFont typeface="Arial" panose="020B0604020202020204" pitchFamily="34" charset="0"/>
              <a:buChar char="•"/>
            </a:pPr>
            <a:r>
              <a:rPr lang="en-US" sz="1125" dirty="0"/>
              <a:t>Solution Developers – don’t need production secrets</a:t>
            </a:r>
          </a:p>
          <a:p>
            <a:pPr marL="257175" indent="-257175">
              <a:buFont typeface="Arial" panose="020B0604020202020204" pitchFamily="34" charset="0"/>
              <a:buChar char="•"/>
            </a:pPr>
            <a:r>
              <a:rPr lang="en-US" sz="1125" dirty="0"/>
              <a:t>Infrastructure providers - don’t need access to app secrets</a:t>
            </a:r>
            <a:endParaRPr lang="en-US" sz="1125" b="1" dirty="0"/>
          </a:p>
          <a:p>
            <a:endParaRPr lang="en-US" sz="1125" b="1" dirty="0"/>
          </a:p>
          <a:p>
            <a:r>
              <a:rPr lang="en-US" sz="1125" b="1" dirty="0"/>
              <a:t>What you Need</a:t>
            </a:r>
          </a:p>
          <a:p>
            <a:pPr marL="257175" indent="-257175">
              <a:buFont typeface="Arial" panose="020B0604020202020204" pitchFamily="34" charset="0"/>
              <a:buChar char="•"/>
            </a:pPr>
            <a:r>
              <a:rPr lang="en-US" sz="1125" dirty="0"/>
              <a:t>Trusted CICD protected application</a:t>
            </a:r>
          </a:p>
          <a:p>
            <a:pPr marL="257175" indent="-257175">
              <a:buFont typeface="Arial" panose="020B0604020202020204" pitchFamily="34" charset="0"/>
              <a:buChar char="•"/>
            </a:pPr>
            <a:r>
              <a:rPr lang="en-US" sz="1125" dirty="0"/>
              <a:t>Any application secrets, configuration information</a:t>
            </a:r>
          </a:p>
          <a:p>
            <a:endParaRPr lang="en-US" sz="1125" b="1" dirty="0"/>
          </a:p>
          <a:p>
            <a:r>
              <a:rPr lang="en-US" sz="1125" b="1" dirty="0"/>
              <a:t>What’s Provided</a:t>
            </a:r>
          </a:p>
          <a:p>
            <a:pPr marL="214313" indent="-214313">
              <a:buFont typeface="Arial" panose="020B0604020202020204" pitchFamily="34" charset="0"/>
              <a:buChar char="•"/>
            </a:pPr>
            <a:r>
              <a:rPr lang="en-US" sz="1125" dirty="0"/>
              <a:t>Public key for signing and encryption of repository registration files</a:t>
            </a:r>
          </a:p>
          <a:p>
            <a:endParaRPr lang="en-US" sz="1125" b="1" dirty="0"/>
          </a:p>
          <a:p>
            <a:r>
              <a:rPr lang="en-US" sz="1125" b="1" dirty="0"/>
              <a:t>Output</a:t>
            </a:r>
          </a:p>
          <a:p>
            <a:pPr marL="430209" lvl="1" indent="-257175">
              <a:buFont typeface="Arial" panose="020B0604020202020204" pitchFamily="34" charset="0"/>
              <a:buChar char="•"/>
            </a:pPr>
            <a:r>
              <a:rPr lang="en-US" sz="1125" dirty="0"/>
              <a:t>Repository Registration File (Signed &amp; Encrypted) – includes applications secrets that are encrypted and can be bound to the application image, its docker repository, and made available to end users’ instance of Hyper Protect Virtual Server at runtime (not deploy time)</a:t>
            </a:r>
          </a:p>
          <a:p>
            <a:endParaRPr lang="en-US" sz="1125" b="1" dirty="0"/>
          </a:p>
          <a:p>
            <a:r>
              <a:rPr lang="en-US" sz="1125" b="1" dirty="0"/>
              <a:t>Value </a:t>
            </a:r>
          </a:p>
          <a:p>
            <a:pPr marL="214313" indent="-214313">
              <a:buFont typeface="Arial" panose="020B0604020202020204" pitchFamily="34" charset="0"/>
              <a:buChar char="•"/>
            </a:pPr>
            <a:r>
              <a:rPr lang="en-US" sz="1125" dirty="0"/>
              <a:t>Ensures that confidentiality of application is protected</a:t>
            </a:r>
          </a:p>
        </p:txBody>
      </p:sp>
      <p:pic>
        <p:nvPicPr>
          <p:cNvPr id="5" name="Picture 4">
            <a:extLst>
              <a:ext uri="{FF2B5EF4-FFF2-40B4-BE49-F238E27FC236}">
                <a16:creationId xmlns:a16="http://schemas.microsoft.com/office/drawing/2014/main" id="{7DABAE9B-F4A1-E249-A077-1B53F9AC3AF9}"/>
              </a:ext>
            </a:extLst>
          </p:cNvPr>
          <p:cNvPicPr>
            <a:picLocks noChangeAspect="1"/>
          </p:cNvPicPr>
          <p:nvPr/>
        </p:nvPicPr>
        <p:blipFill>
          <a:blip r:embed="rId3"/>
          <a:stretch>
            <a:fillRect/>
          </a:stretch>
        </p:blipFill>
        <p:spPr>
          <a:xfrm>
            <a:off x="5609514" y="612368"/>
            <a:ext cx="2808986" cy="4213479"/>
          </a:xfrm>
          <a:prstGeom prst="rect">
            <a:avLst/>
          </a:prstGeom>
        </p:spPr>
      </p:pic>
      <p:sp>
        <p:nvSpPr>
          <p:cNvPr id="11" name="Chevron 10">
            <a:extLst>
              <a:ext uri="{FF2B5EF4-FFF2-40B4-BE49-F238E27FC236}">
                <a16:creationId xmlns:a16="http://schemas.microsoft.com/office/drawing/2014/main" id="{7A76D06B-983E-CB49-9FA8-D57022AC8427}"/>
              </a:ext>
            </a:extLst>
          </p:cNvPr>
          <p:cNvSpPr/>
          <p:nvPr/>
        </p:nvSpPr>
        <p:spPr>
          <a:xfrm>
            <a:off x="5365456" y="29747"/>
            <a:ext cx="1022353" cy="342900"/>
          </a:xfrm>
          <a:prstGeom prst="chevron">
            <a:avLst/>
          </a:prstGeom>
          <a:solidFill>
            <a:schemeClr val="accent2">
              <a:lumMod val="40000"/>
              <a:lumOff val="60000"/>
            </a:schemeClr>
          </a:solidFill>
        </p:spPr>
        <p:txBody>
          <a:bodyPr wrap="square" lIns="0" tIns="0" rIns="0" bIns="0" rtlCol="0" anchor="ctr">
            <a:noAutofit/>
          </a:bodyPr>
          <a:lstStyle/>
          <a:p>
            <a:pPr algn="ctr" defTabSz="685800">
              <a:defRPr/>
            </a:pPr>
            <a:r>
              <a:rPr lang="en-US" sz="800" dirty="0">
                <a:solidFill>
                  <a:srgbClr val="FFFFFF"/>
                </a:solidFill>
                <a:latin typeface="Arial"/>
                <a:cs typeface="Arial"/>
              </a:rPr>
              <a:t>BUILD</a:t>
            </a:r>
          </a:p>
        </p:txBody>
      </p:sp>
      <p:sp>
        <p:nvSpPr>
          <p:cNvPr id="12" name="Chevron 11">
            <a:extLst>
              <a:ext uri="{FF2B5EF4-FFF2-40B4-BE49-F238E27FC236}">
                <a16:creationId xmlns:a16="http://schemas.microsoft.com/office/drawing/2014/main" id="{33587251-5A19-6445-8CD9-3C24C1B4D46F}"/>
              </a:ext>
            </a:extLst>
          </p:cNvPr>
          <p:cNvSpPr/>
          <p:nvPr/>
        </p:nvSpPr>
        <p:spPr>
          <a:xfrm>
            <a:off x="6281583" y="29114"/>
            <a:ext cx="1022353" cy="342900"/>
          </a:xfrm>
          <a:prstGeom prst="chevron">
            <a:avLst/>
          </a:prstGeom>
          <a:solidFill>
            <a:schemeClr val="accent3">
              <a:lumMod val="50000"/>
            </a:schemeClr>
          </a:solidFill>
        </p:spPr>
        <p:txBody>
          <a:bodyPr wrap="square" lIns="0" tIns="0" rIns="0" bIns="0" rtlCol="0" anchor="ctr">
            <a:noAutofit/>
          </a:bodyPr>
          <a:lstStyle/>
          <a:p>
            <a:pPr algn="ctr" defTabSz="685800">
              <a:defRPr/>
            </a:pPr>
            <a:r>
              <a:rPr lang="en-US" sz="800" dirty="0">
                <a:solidFill>
                  <a:srgbClr val="FFFFFF"/>
                </a:solidFill>
                <a:latin typeface="Arial"/>
                <a:cs typeface="Arial"/>
              </a:rPr>
              <a:t>REGISTER</a:t>
            </a:r>
          </a:p>
        </p:txBody>
      </p:sp>
      <p:sp>
        <p:nvSpPr>
          <p:cNvPr id="13" name="Chevron 12">
            <a:extLst>
              <a:ext uri="{FF2B5EF4-FFF2-40B4-BE49-F238E27FC236}">
                <a16:creationId xmlns:a16="http://schemas.microsoft.com/office/drawing/2014/main" id="{86D7E6B9-A829-704A-9452-CE3896D895E9}"/>
              </a:ext>
            </a:extLst>
          </p:cNvPr>
          <p:cNvSpPr/>
          <p:nvPr/>
        </p:nvSpPr>
        <p:spPr>
          <a:xfrm>
            <a:off x="7182309" y="29114"/>
            <a:ext cx="1022353" cy="342900"/>
          </a:xfrm>
          <a:prstGeom prst="chevron">
            <a:avLst/>
          </a:prstGeom>
          <a:solidFill>
            <a:schemeClr val="accent2">
              <a:lumMod val="40000"/>
              <a:lumOff val="60000"/>
            </a:schemeClr>
          </a:solidFill>
        </p:spPr>
        <p:txBody>
          <a:bodyPr wrap="square" lIns="0" tIns="0" rIns="0" bIns="0" rtlCol="0" anchor="ctr">
            <a:noAutofit/>
          </a:bodyPr>
          <a:lstStyle/>
          <a:p>
            <a:pPr lvl="0" algn="ctr" defTabSz="685800">
              <a:defRPr/>
            </a:pPr>
            <a:r>
              <a:rPr lang="en-US" sz="700" dirty="0">
                <a:solidFill>
                  <a:srgbClr val="FFFFFF"/>
                </a:solidFill>
                <a:latin typeface="Arial"/>
                <a:cs typeface="Arial"/>
              </a:rPr>
              <a:t>MANAGE: ERROR HANDLING</a:t>
            </a:r>
          </a:p>
        </p:txBody>
      </p:sp>
      <p:sp>
        <p:nvSpPr>
          <p:cNvPr id="15" name="Chevron 14">
            <a:extLst>
              <a:ext uri="{FF2B5EF4-FFF2-40B4-BE49-F238E27FC236}">
                <a16:creationId xmlns:a16="http://schemas.microsoft.com/office/drawing/2014/main" id="{8B0FD7AC-951A-2F47-8B55-210663EC9C3D}"/>
              </a:ext>
            </a:extLst>
          </p:cNvPr>
          <p:cNvSpPr/>
          <p:nvPr/>
        </p:nvSpPr>
        <p:spPr>
          <a:xfrm>
            <a:off x="4449329" y="31549"/>
            <a:ext cx="1022353" cy="342900"/>
          </a:xfrm>
          <a:prstGeom prst="chevron">
            <a:avLst/>
          </a:prstGeom>
          <a:solidFill>
            <a:schemeClr val="accent2">
              <a:lumMod val="40000"/>
              <a:lumOff val="60000"/>
            </a:schemeClr>
          </a:solidFill>
        </p:spPr>
        <p:txBody>
          <a:bodyPr wrap="square" lIns="0" tIns="0" rIns="0" bIns="0" rtlCol="0" anchor="ctr">
            <a:noAutofit/>
          </a:bodyPr>
          <a:lstStyle/>
          <a:p>
            <a:pPr algn="ctr" defTabSz="685800">
              <a:defRPr/>
            </a:pPr>
            <a:r>
              <a:rPr lang="en-US" sz="800" dirty="0">
                <a:solidFill>
                  <a:srgbClr val="FFFFFF"/>
                </a:solidFill>
                <a:latin typeface="Arial"/>
                <a:cs typeface="Arial"/>
              </a:rPr>
              <a:t>SETUP</a:t>
            </a:r>
          </a:p>
        </p:txBody>
      </p:sp>
    </p:spTree>
    <p:extLst>
      <p:ext uri="{BB962C8B-B14F-4D97-AF65-F5344CB8AC3E}">
        <p14:creationId xmlns:p14="http://schemas.microsoft.com/office/powerpoint/2010/main" val="2181912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58A3B-CD48-AE41-ABB1-2C8947CCCF94}"/>
              </a:ext>
            </a:extLst>
          </p:cNvPr>
          <p:cNvSpPr>
            <a:spLocks noGrp="1"/>
          </p:cNvSpPr>
          <p:nvPr>
            <p:ph type="title"/>
          </p:nvPr>
        </p:nvSpPr>
        <p:spPr/>
        <p:txBody>
          <a:bodyPr/>
          <a:lstStyle/>
          <a:p>
            <a:r>
              <a:rPr lang="en-US" sz="2000" dirty="0"/>
              <a:t>Cloud Administrator Error Handling</a:t>
            </a:r>
          </a:p>
        </p:txBody>
      </p:sp>
      <p:sp>
        <p:nvSpPr>
          <p:cNvPr id="4" name="Footer Placeholder 3">
            <a:extLst>
              <a:ext uri="{FF2B5EF4-FFF2-40B4-BE49-F238E27FC236}">
                <a16:creationId xmlns:a16="http://schemas.microsoft.com/office/drawing/2014/main" id="{8E5E8164-2EB4-0C47-97FD-7B99ED42A3A7}"/>
              </a:ext>
            </a:extLst>
          </p:cNvPr>
          <p:cNvSpPr>
            <a:spLocks noGrp="1"/>
          </p:cNvSpPr>
          <p:nvPr>
            <p:ph type="ftr" sz="quarter" idx="11"/>
          </p:nvPr>
        </p:nvSpPr>
        <p:spPr/>
        <p:txBody>
          <a:bodyPr/>
          <a:lstStyle/>
          <a:p>
            <a:pPr defTabSz="685800">
              <a:defRPr/>
            </a:pPr>
            <a:r>
              <a:rPr lang="en-US">
                <a:solidFill>
                  <a:srgbClr val="000000"/>
                </a:solidFill>
                <a:latin typeface="IBM Plex Sans"/>
              </a:rPr>
              <a:t>IBM Z &amp; IBM LinuxONE / IBM Hyper Protect Virtual Servers on-premises / © 2020 IBM Corporation</a:t>
            </a:r>
          </a:p>
        </p:txBody>
      </p:sp>
      <p:sp>
        <p:nvSpPr>
          <p:cNvPr id="5" name="Text Placeholder 4">
            <a:extLst>
              <a:ext uri="{FF2B5EF4-FFF2-40B4-BE49-F238E27FC236}">
                <a16:creationId xmlns:a16="http://schemas.microsoft.com/office/drawing/2014/main" id="{5C13A74D-3B42-6748-BF2D-29E364999034}"/>
              </a:ext>
            </a:extLst>
          </p:cNvPr>
          <p:cNvSpPr>
            <a:spLocks noGrp="1"/>
          </p:cNvSpPr>
          <p:nvPr>
            <p:ph type="body" sz="quarter" idx="12"/>
          </p:nvPr>
        </p:nvSpPr>
        <p:spPr>
          <a:xfrm>
            <a:off x="228600" y="630936"/>
            <a:ext cx="4114800" cy="3584448"/>
          </a:xfrm>
        </p:spPr>
        <p:txBody>
          <a:bodyPr/>
          <a:lstStyle/>
          <a:p>
            <a:r>
              <a:rPr lang="en-US" sz="1125" b="1" dirty="0"/>
              <a:t>Overview</a:t>
            </a:r>
          </a:p>
          <a:p>
            <a:pPr marL="257175" indent="-257175">
              <a:buFont typeface="Arial" panose="020B0604020202020204" pitchFamily="34" charset="0"/>
              <a:buChar char="•"/>
            </a:pPr>
            <a:r>
              <a:rPr lang="en-US" sz="1125" dirty="0"/>
              <a:t>Review errors presented in solution</a:t>
            </a:r>
          </a:p>
          <a:p>
            <a:endParaRPr lang="en-US" sz="1125" dirty="0"/>
          </a:p>
          <a:p>
            <a:r>
              <a:rPr lang="en-US" sz="1125" b="1" dirty="0"/>
              <a:t>Who’s Involved</a:t>
            </a:r>
          </a:p>
          <a:p>
            <a:pPr marL="257175" indent="-257175">
              <a:buFont typeface="Arial" panose="020B0604020202020204" pitchFamily="34" charset="0"/>
              <a:buChar char="•"/>
            </a:pPr>
            <a:r>
              <a:rPr lang="en-US" sz="1125" dirty="0"/>
              <a:t>Infrastructure Providers</a:t>
            </a:r>
          </a:p>
          <a:p>
            <a:pPr marL="257175" indent="-257175">
              <a:buFont typeface="Arial" panose="020B0604020202020204" pitchFamily="34" charset="0"/>
              <a:buChar char="•"/>
            </a:pPr>
            <a:r>
              <a:rPr lang="en-US" sz="1125" dirty="0"/>
              <a:t>Solution admins and users</a:t>
            </a:r>
          </a:p>
          <a:p>
            <a:endParaRPr lang="en-US" sz="1125" b="1" dirty="0"/>
          </a:p>
          <a:p>
            <a:r>
              <a:rPr lang="en-US" sz="1125" b="1" dirty="0"/>
              <a:t>What you need</a:t>
            </a:r>
          </a:p>
          <a:p>
            <a:pPr marL="257175" indent="-257175">
              <a:buFont typeface="Arial" panose="020B0604020202020204" pitchFamily="34" charset="0"/>
              <a:buChar char="•"/>
            </a:pPr>
            <a:r>
              <a:rPr lang="en-US" sz="1125" dirty="0"/>
              <a:t>IBM Z or </a:t>
            </a:r>
            <a:r>
              <a:rPr lang="en-US" sz="1125" dirty="0" err="1"/>
              <a:t>LinuxONE</a:t>
            </a:r>
            <a:r>
              <a:rPr lang="en-US" sz="1125" dirty="0"/>
              <a:t> server</a:t>
            </a:r>
          </a:p>
          <a:p>
            <a:endParaRPr lang="en-US" sz="1125" b="1" dirty="0"/>
          </a:p>
          <a:p>
            <a:r>
              <a:rPr lang="en-US" sz="1125" b="1" dirty="0"/>
              <a:t>What’s Provided</a:t>
            </a:r>
          </a:p>
          <a:p>
            <a:pPr marL="214313" indent="-214313">
              <a:buFont typeface="Arial" panose="020B0604020202020204" pitchFamily="34" charset="0"/>
              <a:buChar char="•"/>
            </a:pPr>
            <a:r>
              <a:rPr lang="en-US" sz="1125" dirty="0"/>
              <a:t>Hyper Protect Virtual Server Appliance</a:t>
            </a:r>
          </a:p>
          <a:p>
            <a:endParaRPr lang="en-US" sz="1125" b="1" dirty="0"/>
          </a:p>
          <a:p>
            <a:r>
              <a:rPr lang="en-US" sz="1125" b="1" dirty="0"/>
              <a:t>Value</a:t>
            </a:r>
          </a:p>
          <a:p>
            <a:pPr marL="257175" indent="-257175">
              <a:buFont typeface="Arial" panose="020B0604020202020204" pitchFamily="34" charset="0"/>
              <a:buChar char="•"/>
            </a:pPr>
            <a:r>
              <a:rPr lang="en-US" sz="1125" dirty="0"/>
              <a:t>Navigate through the errors produced by the solution to debug any issues</a:t>
            </a:r>
          </a:p>
        </p:txBody>
      </p:sp>
      <p:sp>
        <p:nvSpPr>
          <p:cNvPr id="8" name="Chevron 7">
            <a:extLst>
              <a:ext uri="{FF2B5EF4-FFF2-40B4-BE49-F238E27FC236}">
                <a16:creationId xmlns:a16="http://schemas.microsoft.com/office/drawing/2014/main" id="{9B3A2824-D9E3-174D-AAA1-65BA67061F5B}"/>
              </a:ext>
            </a:extLst>
          </p:cNvPr>
          <p:cNvSpPr/>
          <p:nvPr/>
        </p:nvSpPr>
        <p:spPr>
          <a:xfrm>
            <a:off x="5365456" y="29747"/>
            <a:ext cx="1022353" cy="342900"/>
          </a:xfrm>
          <a:prstGeom prst="chevron">
            <a:avLst/>
          </a:prstGeom>
          <a:solidFill>
            <a:schemeClr val="accent2">
              <a:lumMod val="40000"/>
              <a:lumOff val="60000"/>
            </a:schemeClr>
          </a:solidFill>
        </p:spPr>
        <p:txBody>
          <a:bodyPr wrap="square" lIns="0" tIns="0" rIns="0" bIns="0" rtlCol="0" anchor="ctr">
            <a:noAutofit/>
          </a:bodyPr>
          <a:lstStyle/>
          <a:p>
            <a:pPr algn="ctr" defTabSz="685800">
              <a:defRPr/>
            </a:pPr>
            <a:r>
              <a:rPr lang="en-US" sz="800" dirty="0">
                <a:solidFill>
                  <a:srgbClr val="FFFFFF"/>
                </a:solidFill>
                <a:latin typeface="Arial"/>
                <a:cs typeface="Arial"/>
              </a:rPr>
              <a:t>BUILD</a:t>
            </a:r>
          </a:p>
        </p:txBody>
      </p:sp>
      <p:sp>
        <p:nvSpPr>
          <p:cNvPr id="9" name="Chevron 8">
            <a:extLst>
              <a:ext uri="{FF2B5EF4-FFF2-40B4-BE49-F238E27FC236}">
                <a16:creationId xmlns:a16="http://schemas.microsoft.com/office/drawing/2014/main" id="{A588F2C5-B9B4-AB48-8A85-861C6C9353B1}"/>
              </a:ext>
            </a:extLst>
          </p:cNvPr>
          <p:cNvSpPr/>
          <p:nvPr/>
        </p:nvSpPr>
        <p:spPr>
          <a:xfrm>
            <a:off x="6281583" y="29114"/>
            <a:ext cx="1022353" cy="342900"/>
          </a:xfrm>
          <a:prstGeom prst="chevron">
            <a:avLst/>
          </a:prstGeom>
          <a:solidFill>
            <a:schemeClr val="accent2">
              <a:lumMod val="40000"/>
              <a:lumOff val="60000"/>
            </a:schemeClr>
          </a:solidFill>
        </p:spPr>
        <p:txBody>
          <a:bodyPr wrap="square" lIns="0" tIns="0" rIns="0" bIns="0" rtlCol="0" anchor="ctr">
            <a:noAutofit/>
          </a:bodyPr>
          <a:lstStyle/>
          <a:p>
            <a:pPr algn="ctr" defTabSz="685800">
              <a:defRPr/>
            </a:pPr>
            <a:r>
              <a:rPr lang="en-US" sz="800" dirty="0">
                <a:solidFill>
                  <a:srgbClr val="FFFFFF"/>
                </a:solidFill>
                <a:latin typeface="Arial"/>
                <a:cs typeface="Arial"/>
              </a:rPr>
              <a:t>REGISTER</a:t>
            </a:r>
          </a:p>
        </p:txBody>
      </p:sp>
      <p:sp>
        <p:nvSpPr>
          <p:cNvPr id="10" name="Chevron 9">
            <a:extLst>
              <a:ext uri="{FF2B5EF4-FFF2-40B4-BE49-F238E27FC236}">
                <a16:creationId xmlns:a16="http://schemas.microsoft.com/office/drawing/2014/main" id="{678E463C-C6BE-7C46-B496-55ADB91B35E3}"/>
              </a:ext>
            </a:extLst>
          </p:cNvPr>
          <p:cNvSpPr/>
          <p:nvPr/>
        </p:nvSpPr>
        <p:spPr>
          <a:xfrm>
            <a:off x="7182309" y="29114"/>
            <a:ext cx="1022353" cy="342900"/>
          </a:xfrm>
          <a:prstGeom prst="chevron">
            <a:avLst/>
          </a:prstGeom>
          <a:solidFill>
            <a:schemeClr val="accent3">
              <a:lumMod val="50000"/>
            </a:schemeClr>
          </a:solidFill>
        </p:spPr>
        <p:txBody>
          <a:bodyPr wrap="square" lIns="0" tIns="0" rIns="0" bIns="0" rtlCol="0" anchor="ctr">
            <a:noAutofit/>
          </a:bodyPr>
          <a:lstStyle/>
          <a:p>
            <a:pPr lvl="0" algn="ctr" defTabSz="685800">
              <a:defRPr/>
            </a:pPr>
            <a:r>
              <a:rPr lang="en-US" sz="700" dirty="0">
                <a:solidFill>
                  <a:srgbClr val="FFFFFF"/>
                </a:solidFill>
                <a:latin typeface="Arial"/>
                <a:cs typeface="Arial"/>
              </a:rPr>
              <a:t>MANAGE: ERROR HANDLING</a:t>
            </a:r>
          </a:p>
        </p:txBody>
      </p:sp>
      <p:sp>
        <p:nvSpPr>
          <p:cNvPr id="12" name="Chevron 11">
            <a:extLst>
              <a:ext uri="{FF2B5EF4-FFF2-40B4-BE49-F238E27FC236}">
                <a16:creationId xmlns:a16="http://schemas.microsoft.com/office/drawing/2014/main" id="{704D6187-EDA4-F34B-B5F8-DD684D1552BE}"/>
              </a:ext>
            </a:extLst>
          </p:cNvPr>
          <p:cNvSpPr/>
          <p:nvPr/>
        </p:nvSpPr>
        <p:spPr>
          <a:xfrm>
            <a:off x="4449329" y="31549"/>
            <a:ext cx="1022353" cy="342900"/>
          </a:xfrm>
          <a:prstGeom prst="chevron">
            <a:avLst/>
          </a:prstGeom>
          <a:solidFill>
            <a:schemeClr val="accent2">
              <a:lumMod val="40000"/>
              <a:lumOff val="60000"/>
            </a:schemeClr>
          </a:solidFill>
        </p:spPr>
        <p:txBody>
          <a:bodyPr wrap="square" lIns="0" tIns="0" rIns="0" bIns="0" rtlCol="0" anchor="ctr">
            <a:noAutofit/>
          </a:bodyPr>
          <a:lstStyle/>
          <a:p>
            <a:pPr algn="ctr" defTabSz="685800">
              <a:defRPr/>
            </a:pPr>
            <a:r>
              <a:rPr lang="en-US" sz="800" dirty="0">
                <a:solidFill>
                  <a:srgbClr val="FFFFFF"/>
                </a:solidFill>
                <a:latin typeface="Arial"/>
                <a:cs typeface="Arial"/>
              </a:rPr>
              <a:t>SETUP</a:t>
            </a:r>
          </a:p>
        </p:txBody>
      </p:sp>
      <p:pic>
        <p:nvPicPr>
          <p:cNvPr id="14" name="Picture 13">
            <a:extLst>
              <a:ext uri="{FF2B5EF4-FFF2-40B4-BE49-F238E27FC236}">
                <a16:creationId xmlns:a16="http://schemas.microsoft.com/office/drawing/2014/main" id="{31F4A86B-00AF-8D4B-A2FB-F40A41D3BB79}"/>
              </a:ext>
            </a:extLst>
          </p:cNvPr>
          <p:cNvPicPr>
            <a:picLocks noChangeAspect="1"/>
          </p:cNvPicPr>
          <p:nvPr/>
        </p:nvPicPr>
        <p:blipFill>
          <a:blip r:embed="rId2"/>
          <a:stretch>
            <a:fillRect/>
          </a:stretch>
        </p:blipFill>
        <p:spPr>
          <a:xfrm>
            <a:off x="4476750" y="1056894"/>
            <a:ext cx="4762500" cy="3181350"/>
          </a:xfrm>
          <a:prstGeom prst="rect">
            <a:avLst/>
          </a:prstGeom>
        </p:spPr>
      </p:pic>
    </p:spTree>
    <p:extLst>
      <p:ext uri="{BB962C8B-B14F-4D97-AF65-F5344CB8AC3E}">
        <p14:creationId xmlns:p14="http://schemas.microsoft.com/office/powerpoint/2010/main" val="1760290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A425-1DDD-4B05-A17A-2614B0EB95DF}"/>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44B63239-9758-4CA8-B9CC-376CEF3401D0}"/>
              </a:ext>
            </a:extLst>
          </p:cNvPr>
          <p:cNvSpPr>
            <a:spLocks noGrp="1"/>
          </p:cNvSpPr>
          <p:nvPr>
            <p:ph type="body" sz="quarter" idx="13"/>
          </p:nvPr>
        </p:nvSpPr>
        <p:spPr/>
        <p:txBody>
          <a:bodyPr/>
          <a:lstStyle/>
          <a:p>
            <a:endParaRPr lang="en-US" sz="1200" dirty="0"/>
          </a:p>
          <a:p>
            <a:endParaRPr lang="en-US" sz="1200" dirty="0"/>
          </a:p>
        </p:txBody>
      </p:sp>
      <p:sp>
        <p:nvSpPr>
          <p:cNvPr id="6" name="Footer Placeholder 5">
            <a:extLst>
              <a:ext uri="{FF2B5EF4-FFF2-40B4-BE49-F238E27FC236}">
                <a16:creationId xmlns:a16="http://schemas.microsoft.com/office/drawing/2014/main" id="{F5C9E027-17B3-4C76-A121-828B0BDFF3F4}"/>
              </a:ext>
            </a:extLst>
          </p:cNvPr>
          <p:cNvSpPr>
            <a:spLocks noGrp="1"/>
          </p:cNvSpPr>
          <p:nvPr>
            <p:ph type="ftr" sz="quarter" idx="3"/>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780319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07FE3A-12F5-8541-85BE-44A8E795CA77}"/>
              </a:ext>
            </a:extLst>
          </p:cNvPr>
          <p:cNvSpPr>
            <a:spLocks noGrp="1"/>
          </p:cNvSpPr>
          <p:nvPr>
            <p:ph type="title"/>
          </p:nvPr>
        </p:nvSpPr>
        <p:spPr/>
        <p:txBody>
          <a:bodyPr/>
          <a:lstStyle/>
          <a:p>
            <a:r>
              <a:rPr lang="en-US" dirty="0"/>
              <a:t>Glossary</a:t>
            </a:r>
          </a:p>
        </p:txBody>
      </p:sp>
      <p:sp>
        <p:nvSpPr>
          <p:cNvPr id="5" name="Footer Placeholder 4">
            <a:extLst>
              <a:ext uri="{FF2B5EF4-FFF2-40B4-BE49-F238E27FC236}">
                <a16:creationId xmlns:a16="http://schemas.microsoft.com/office/drawing/2014/main" id="{BFF258A4-D7DB-6240-8242-9A230D0BB5C1}"/>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graphicFrame>
        <p:nvGraphicFramePr>
          <p:cNvPr id="7" name="Table 6">
            <a:extLst>
              <a:ext uri="{FF2B5EF4-FFF2-40B4-BE49-F238E27FC236}">
                <a16:creationId xmlns:a16="http://schemas.microsoft.com/office/drawing/2014/main" id="{4E3534A7-7BD8-EB44-9AFB-569E8BEABA27}"/>
              </a:ext>
            </a:extLst>
          </p:cNvPr>
          <p:cNvGraphicFramePr>
            <a:graphicFrameLocks noGrp="1"/>
          </p:cNvGraphicFramePr>
          <p:nvPr>
            <p:extLst>
              <p:ext uri="{D42A27DB-BD31-4B8C-83A1-F6EECF244321}">
                <p14:modId xmlns:p14="http://schemas.microsoft.com/office/powerpoint/2010/main" val="1978928808"/>
              </p:ext>
            </p:extLst>
          </p:nvPr>
        </p:nvGraphicFramePr>
        <p:xfrm>
          <a:off x="210312" y="603503"/>
          <a:ext cx="8811768" cy="4208580"/>
        </p:xfrm>
        <a:graphic>
          <a:graphicData uri="http://schemas.openxmlformats.org/drawingml/2006/table">
            <a:tbl>
              <a:tblPr/>
              <a:tblGrid>
                <a:gridCol w="1467734">
                  <a:extLst>
                    <a:ext uri="{9D8B030D-6E8A-4147-A177-3AD203B41FA5}">
                      <a16:colId xmlns:a16="http://schemas.microsoft.com/office/drawing/2014/main" val="2278283257"/>
                    </a:ext>
                  </a:extLst>
                </a:gridCol>
                <a:gridCol w="7344034">
                  <a:extLst>
                    <a:ext uri="{9D8B030D-6E8A-4147-A177-3AD203B41FA5}">
                      <a16:colId xmlns:a16="http://schemas.microsoft.com/office/drawing/2014/main" val="1464565824"/>
                    </a:ext>
                  </a:extLst>
                </a:gridCol>
              </a:tblGrid>
              <a:tr h="363094">
                <a:tc>
                  <a:txBody>
                    <a:bodyPr/>
                    <a:lstStyle/>
                    <a:p>
                      <a:r>
                        <a:rPr lang="en-IN" sz="800" b="0" strike="noStrike" spc="-1" dirty="0">
                          <a:solidFill>
                            <a:srgbClr val="000000"/>
                          </a:solidFill>
                          <a:uFill>
                            <a:solidFill>
                              <a:srgbClr val="FFFFFF"/>
                            </a:solidFill>
                          </a:uFill>
                          <a:latin typeface="Arial"/>
                        </a:rPr>
                        <a:t>HPVS- Hyper Protect Virtual Servers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IN" sz="800" b="0" strike="noStrike" spc="-1">
                          <a:solidFill>
                            <a:srgbClr val="000000"/>
                          </a:solidFill>
                          <a:uFill>
                            <a:solidFill>
                              <a:srgbClr val="FFFFFF"/>
                            </a:solidFill>
                          </a:uFill>
                          <a:latin typeface="Arial"/>
                        </a:rPr>
                        <a:t>Secure containerized docker image instances able to interact with other cloud services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794321694"/>
                  </a:ext>
                </a:extLst>
              </a:tr>
              <a:tr h="363094">
                <a:tc>
                  <a:txBody>
                    <a:bodyPr/>
                    <a:lstStyle/>
                    <a:p>
                      <a:r>
                        <a:rPr lang="en-IN" sz="800" b="0" strike="noStrike" spc="-1">
                          <a:solidFill>
                            <a:srgbClr val="000000"/>
                          </a:solidFill>
                          <a:uFill>
                            <a:solidFill>
                              <a:srgbClr val="FFFFFF"/>
                            </a:solidFill>
                          </a:uFill>
                          <a:latin typeface="Arial"/>
                        </a:rPr>
                        <a:t>SBS - Secure Build Service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IN" sz="800" b="0" strike="noStrike" spc="-1" dirty="0">
                          <a:solidFill>
                            <a:srgbClr val="000000"/>
                          </a:solidFill>
                          <a:uFill>
                            <a:solidFill>
                              <a:srgbClr val="FFFFFF"/>
                            </a:solidFill>
                          </a:uFill>
                          <a:latin typeface="Arial"/>
                        </a:rPr>
                        <a:t>The process of building the application code from a Git-like source repository into a container image for s390x architecture, signing the image by using the authentication keys, and publishing the image to the remote repository for later integration</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2063685200"/>
                  </a:ext>
                </a:extLst>
              </a:tr>
              <a:tr h="329234">
                <a:tc>
                  <a:txBody>
                    <a:bodyPr/>
                    <a:lstStyle/>
                    <a:p>
                      <a:r>
                        <a:rPr lang="en-IN" sz="800" b="0" strike="noStrike" spc="-1">
                          <a:solidFill>
                            <a:srgbClr val="000000"/>
                          </a:solidFill>
                          <a:uFill>
                            <a:solidFill>
                              <a:srgbClr val="FFFFFF"/>
                            </a:solidFill>
                          </a:uFill>
                          <a:latin typeface="Arial"/>
                        </a:rPr>
                        <a:t>BYOI - Bring Your Own Image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n-IN" sz="800" b="0" strike="noStrike" spc="-1">
                          <a:solidFill>
                            <a:srgbClr val="000000"/>
                          </a:solidFill>
                          <a:uFill>
                            <a:solidFill>
                              <a:srgbClr val="FFFFFF"/>
                            </a:solidFill>
                          </a:uFill>
                          <a:latin typeface="Arial"/>
                        </a:rPr>
                        <a:t>part of IBM Hyper Protect Virtual Servers solution to support the development and deployment of your own container images on top of the Secure Service Container framework.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4289853944"/>
                  </a:ext>
                </a:extLst>
              </a:tr>
              <a:tr h="329234">
                <a:tc>
                  <a:txBody>
                    <a:bodyPr/>
                    <a:lstStyle/>
                    <a:p>
                      <a:r>
                        <a:rPr lang="en-IN" sz="800" b="0" strike="noStrike" spc="-1">
                          <a:solidFill>
                            <a:srgbClr val="000000"/>
                          </a:solidFill>
                          <a:uFill>
                            <a:solidFill>
                              <a:srgbClr val="FFFFFF"/>
                            </a:solidFill>
                          </a:uFill>
                          <a:latin typeface="Arial"/>
                        </a:rPr>
                        <a:t>CLI - Command Line Interface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IN" sz="800" b="0" strike="noStrike" spc="-1" dirty="0">
                          <a:solidFill>
                            <a:srgbClr val="000000"/>
                          </a:solidFill>
                          <a:uFill>
                            <a:solidFill>
                              <a:srgbClr val="FFFFFF"/>
                            </a:solidFill>
                          </a:uFill>
                          <a:latin typeface="Arial"/>
                        </a:rPr>
                        <a:t>Command Line Interface to manage Hyper Protect Virtual Servers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3871279755"/>
                  </a:ext>
                </a:extLst>
              </a:tr>
              <a:tr h="363094">
                <a:tc>
                  <a:txBody>
                    <a:bodyPr/>
                    <a:lstStyle/>
                    <a:p>
                      <a:r>
                        <a:rPr lang="en-IN" sz="800" b="0" strike="noStrike" spc="-1">
                          <a:solidFill>
                            <a:srgbClr val="000000"/>
                          </a:solidFill>
                          <a:uFill>
                            <a:solidFill>
                              <a:srgbClr val="FFFFFF"/>
                            </a:solidFill>
                          </a:uFill>
                          <a:latin typeface="Arial"/>
                        </a:rPr>
                        <a:t>OCP – Openshift Container Platform</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n-IN" sz="800" b="0" strike="noStrike" spc="-1" dirty="0">
                          <a:solidFill>
                            <a:srgbClr val="000000"/>
                          </a:solidFill>
                          <a:uFill>
                            <a:solidFill>
                              <a:srgbClr val="FFFFFF"/>
                            </a:solidFill>
                          </a:uFill>
                          <a:latin typeface="Arial"/>
                        </a:rPr>
                        <a:t>Container Application platform based on based on </a:t>
                      </a:r>
                      <a:r>
                        <a:rPr lang="en-IN" sz="800" b="0" strike="noStrike" spc="-1" dirty="0" err="1">
                          <a:solidFill>
                            <a:srgbClr val="000000"/>
                          </a:solidFill>
                          <a:uFill>
                            <a:solidFill>
                              <a:srgbClr val="FFFFFF"/>
                            </a:solidFill>
                          </a:uFill>
                          <a:latin typeface="Arial"/>
                        </a:rPr>
                        <a:t>kubernetes</a:t>
                      </a:r>
                      <a:r>
                        <a:rPr lang="en-IN" sz="800" b="0" strike="noStrike" spc="-1" dirty="0">
                          <a:solidFill>
                            <a:srgbClr val="000000"/>
                          </a:solidFill>
                          <a:uFill>
                            <a:solidFill>
                              <a:srgbClr val="FFFFFF"/>
                            </a:solidFill>
                          </a:uFill>
                          <a:latin typeface="Arial"/>
                        </a:rPr>
                        <a:t> container Orchestrator for application development and deployment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2068537156"/>
                  </a:ext>
                </a:extLst>
              </a:tr>
              <a:tr h="329234">
                <a:tc>
                  <a:txBody>
                    <a:bodyPr/>
                    <a:lstStyle/>
                    <a:p>
                      <a:r>
                        <a:rPr lang="en-IN" sz="800" b="0" strike="noStrike" spc="-1">
                          <a:solidFill>
                            <a:srgbClr val="000000"/>
                          </a:solidFill>
                          <a:uFill>
                            <a:solidFill>
                              <a:srgbClr val="FFFFFF"/>
                            </a:solidFill>
                          </a:uFill>
                          <a:latin typeface="Arial"/>
                        </a:rPr>
                        <a:t>SSC - Secure Service Container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IN" sz="800" b="0" strike="noStrike" spc="-1" dirty="0">
                          <a:solidFill>
                            <a:srgbClr val="000000"/>
                          </a:solidFill>
                          <a:uFill>
                            <a:solidFill>
                              <a:srgbClr val="FFFFFF"/>
                            </a:solidFill>
                          </a:uFill>
                          <a:latin typeface="Arial"/>
                        </a:rPr>
                        <a:t>A container framework based on the </a:t>
                      </a:r>
                      <a:r>
                        <a:rPr lang="en-IN" sz="800" b="0" strike="noStrike" spc="-1" dirty="0" err="1">
                          <a:solidFill>
                            <a:srgbClr val="000000"/>
                          </a:solidFill>
                          <a:uFill>
                            <a:solidFill>
                              <a:srgbClr val="FFFFFF"/>
                            </a:solidFill>
                          </a:uFill>
                          <a:latin typeface="Arial"/>
                        </a:rPr>
                        <a:t>runq</a:t>
                      </a:r>
                      <a:r>
                        <a:rPr lang="en-IN" sz="800" b="0" strike="noStrike" spc="-1" dirty="0">
                          <a:solidFill>
                            <a:srgbClr val="000000"/>
                          </a:solidFill>
                          <a:uFill>
                            <a:solidFill>
                              <a:srgbClr val="FFFFFF"/>
                            </a:solidFill>
                          </a:uFill>
                          <a:latin typeface="Arial"/>
                        </a:rPr>
                        <a:t> technology, that is supported by the IBM Z or </a:t>
                      </a:r>
                      <a:r>
                        <a:rPr lang="en-IN" sz="800" b="0" strike="noStrike" spc="-1" dirty="0" err="1">
                          <a:solidFill>
                            <a:srgbClr val="000000"/>
                          </a:solidFill>
                          <a:uFill>
                            <a:solidFill>
                              <a:srgbClr val="FFFFFF"/>
                            </a:solidFill>
                          </a:uFill>
                          <a:latin typeface="Arial"/>
                        </a:rPr>
                        <a:t>LinuxONE</a:t>
                      </a:r>
                      <a:r>
                        <a:rPr lang="en-IN" sz="800" b="0" strike="noStrike" spc="-1" dirty="0">
                          <a:solidFill>
                            <a:srgbClr val="000000"/>
                          </a:solidFill>
                          <a:uFill>
                            <a:solidFill>
                              <a:srgbClr val="FFFFFF"/>
                            </a:solidFill>
                          </a:uFill>
                          <a:latin typeface="Arial"/>
                        </a:rPr>
                        <a:t> servers.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2720423429"/>
                  </a:ext>
                </a:extLst>
              </a:tr>
              <a:tr h="241435">
                <a:tc>
                  <a:txBody>
                    <a:bodyPr/>
                    <a:lstStyle/>
                    <a:p>
                      <a:r>
                        <a:rPr lang="en-IN" sz="800" b="0" strike="noStrike" spc="-1">
                          <a:solidFill>
                            <a:srgbClr val="000000"/>
                          </a:solidFill>
                          <a:uFill>
                            <a:solidFill>
                              <a:srgbClr val="FFFFFF"/>
                            </a:solidFill>
                          </a:uFill>
                          <a:latin typeface="Arial"/>
                        </a:rPr>
                        <a:t>HA - Hosting Appliance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n-IN" sz="800" b="0" strike="noStrike" spc="-1">
                          <a:solidFill>
                            <a:srgbClr val="000000"/>
                          </a:solidFill>
                          <a:uFill>
                            <a:solidFill>
                              <a:srgbClr val="FFFFFF"/>
                            </a:solidFill>
                          </a:uFill>
                          <a:latin typeface="Arial"/>
                        </a:rPr>
                        <a:t>A component within IBM Secure Service Container based appliances, providing the enablement for running Docker-based workloads.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3497125080"/>
                  </a:ext>
                </a:extLst>
              </a:tr>
              <a:tr h="329234">
                <a:tc>
                  <a:txBody>
                    <a:bodyPr/>
                    <a:lstStyle/>
                    <a:p>
                      <a:r>
                        <a:rPr lang="en-IN" sz="800" b="0" strike="noStrike" spc="-1">
                          <a:solidFill>
                            <a:srgbClr val="000000"/>
                          </a:solidFill>
                          <a:uFill>
                            <a:solidFill>
                              <a:srgbClr val="FFFFFF"/>
                            </a:solidFill>
                          </a:uFill>
                          <a:latin typeface="Arial"/>
                        </a:rPr>
                        <a:t>RunQ</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IN" sz="800" b="0" strike="noStrike" spc="-1" dirty="0">
                          <a:solidFill>
                            <a:srgbClr val="000000"/>
                          </a:solidFill>
                          <a:uFill>
                            <a:solidFill>
                              <a:srgbClr val="FFFFFF"/>
                            </a:solidFill>
                          </a:uFill>
                          <a:latin typeface="Arial"/>
                        </a:rPr>
                        <a:t>An open-sourced hypervisor-based Docker runtime environment, which is based on </a:t>
                      </a:r>
                      <a:r>
                        <a:rPr lang="en-IN" sz="800" b="0" strike="noStrike" spc="-1" dirty="0" err="1">
                          <a:solidFill>
                            <a:srgbClr val="000000"/>
                          </a:solidFill>
                          <a:uFill>
                            <a:solidFill>
                              <a:srgbClr val="FFFFFF"/>
                            </a:solidFill>
                          </a:uFill>
                          <a:latin typeface="Arial"/>
                        </a:rPr>
                        <a:t>runc</a:t>
                      </a:r>
                      <a:r>
                        <a:rPr lang="en-IN" sz="800" b="0" strike="noStrike" spc="-1" dirty="0">
                          <a:solidFill>
                            <a:srgbClr val="000000"/>
                          </a:solidFill>
                          <a:uFill>
                            <a:solidFill>
                              <a:srgbClr val="FFFFFF"/>
                            </a:solidFill>
                          </a:uFill>
                          <a:latin typeface="Arial"/>
                        </a:rPr>
                        <a:t> to run regular containerized images in a lightweight KVM or </a:t>
                      </a:r>
                      <a:r>
                        <a:rPr lang="en-IN" sz="800" b="0" strike="noStrike" spc="-1" dirty="0" err="1">
                          <a:solidFill>
                            <a:srgbClr val="000000"/>
                          </a:solidFill>
                          <a:uFill>
                            <a:solidFill>
                              <a:srgbClr val="FFFFFF"/>
                            </a:solidFill>
                          </a:uFill>
                          <a:latin typeface="Arial"/>
                        </a:rPr>
                        <a:t>Qemu</a:t>
                      </a:r>
                      <a:r>
                        <a:rPr lang="en-IN" sz="800" b="0" strike="noStrike" spc="-1" dirty="0">
                          <a:solidFill>
                            <a:srgbClr val="000000"/>
                          </a:solidFill>
                          <a:uFill>
                            <a:solidFill>
                              <a:srgbClr val="FFFFFF"/>
                            </a:solidFill>
                          </a:uFill>
                          <a:latin typeface="Arial"/>
                        </a:rPr>
                        <a:t> virtual machine.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980741417"/>
                  </a:ext>
                </a:extLst>
              </a:tr>
              <a:tr h="248191">
                <a:tc>
                  <a:txBody>
                    <a:bodyPr/>
                    <a:lstStyle/>
                    <a:p>
                      <a:r>
                        <a:rPr lang="en-IN" sz="800" b="0" strike="noStrike" spc="-1">
                          <a:solidFill>
                            <a:srgbClr val="000000"/>
                          </a:solidFill>
                          <a:uFill>
                            <a:solidFill>
                              <a:srgbClr val="FFFFFF"/>
                            </a:solidFill>
                          </a:uFill>
                          <a:latin typeface="Arial"/>
                        </a:rPr>
                        <a:t>Registry - Docker Registry</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IN" sz="800" b="0" strike="noStrike" spc="-1">
                          <a:solidFill>
                            <a:srgbClr val="000000"/>
                          </a:solidFill>
                          <a:uFill>
                            <a:solidFill>
                              <a:srgbClr val="FFFFFF"/>
                            </a:solidFill>
                          </a:uFill>
                          <a:latin typeface="Arial"/>
                        </a:rPr>
                        <a:t>A Registry is a hosted service containing repositories of container images that responds to the Registry API. For example, Docker Hub.</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2511168686"/>
                  </a:ext>
                </a:extLst>
              </a:tr>
              <a:tr h="476025">
                <a:tc>
                  <a:txBody>
                    <a:bodyPr/>
                    <a:lstStyle/>
                    <a:p>
                      <a:r>
                        <a:rPr lang="en-IN" sz="800" b="0" strike="noStrike" spc="-1">
                          <a:solidFill>
                            <a:srgbClr val="000000"/>
                          </a:solidFill>
                          <a:uFill>
                            <a:solidFill>
                              <a:srgbClr val="FFFFFF"/>
                            </a:solidFill>
                          </a:uFill>
                          <a:latin typeface="Arial"/>
                        </a:rPr>
                        <a:t>Repository - Docker Repository</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n-IN" sz="800" b="0" strike="noStrike" spc="-1" dirty="0">
                          <a:solidFill>
                            <a:srgbClr val="000000"/>
                          </a:solidFill>
                          <a:uFill>
                            <a:solidFill>
                              <a:srgbClr val="FFFFFF"/>
                            </a:solidFill>
                          </a:uFill>
                          <a:latin typeface="Arial"/>
                        </a:rPr>
                        <a:t>A repository is a set of containerized images. A repository can be shared by pushing it to a registry server. Different images in the repository can be </a:t>
                      </a:r>
                      <a:r>
                        <a:rPr lang="en-IN" sz="800" b="0" strike="noStrike" spc="-1" dirty="0" err="1">
                          <a:solidFill>
                            <a:srgbClr val="000000"/>
                          </a:solidFill>
                          <a:uFill>
                            <a:solidFill>
                              <a:srgbClr val="FFFFFF"/>
                            </a:solidFill>
                          </a:uFill>
                          <a:latin typeface="Arial"/>
                        </a:rPr>
                        <a:t>labeled</a:t>
                      </a:r>
                      <a:r>
                        <a:rPr lang="en-IN" sz="800" b="0" strike="noStrike" spc="-1" dirty="0">
                          <a:solidFill>
                            <a:srgbClr val="000000"/>
                          </a:solidFill>
                          <a:uFill>
                            <a:solidFill>
                              <a:srgbClr val="FFFFFF"/>
                            </a:solidFill>
                          </a:uFill>
                          <a:latin typeface="Arial"/>
                        </a:rPr>
                        <a:t> using tags. For example, </a:t>
                      </a:r>
                      <a:r>
                        <a:rPr lang="en-IN" sz="800" b="0" strike="noStrike" spc="-1" dirty="0" err="1">
                          <a:solidFill>
                            <a:srgbClr val="000000"/>
                          </a:solidFill>
                          <a:uFill>
                            <a:solidFill>
                              <a:srgbClr val="FFFFFF"/>
                            </a:solidFill>
                          </a:uFill>
                          <a:latin typeface="Arial"/>
                        </a:rPr>
                        <a:t>hpvsop</a:t>
                      </a:r>
                      <a:r>
                        <a:rPr lang="en-IN" sz="800" b="0" strike="noStrike" spc="-1" dirty="0">
                          <a:solidFill>
                            <a:srgbClr val="000000"/>
                          </a:solidFill>
                          <a:uFill>
                            <a:solidFill>
                              <a:srgbClr val="FFFFFF"/>
                            </a:solidFill>
                          </a:uFill>
                          <a:latin typeface="Arial"/>
                        </a:rPr>
                        <a:t>-base.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436585586"/>
                  </a:ext>
                </a:extLst>
              </a:tr>
              <a:tr h="336930">
                <a:tc>
                  <a:txBody>
                    <a:bodyPr/>
                    <a:lstStyle/>
                    <a:p>
                      <a:r>
                        <a:rPr lang="en-IN" sz="800" b="0" strike="noStrike" spc="-1">
                          <a:solidFill>
                            <a:srgbClr val="000000"/>
                          </a:solidFill>
                          <a:uFill>
                            <a:solidFill>
                              <a:srgbClr val="FFFFFF"/>
                            </a:solidFill>
                          </a:uFill>
                          <a:latin typeface="Arial"/>
                        </a:rPr>
                        <a:t>Repository Registration  File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IN" sz="800" b="0" strike="noStrike" spc="-1" dirty="0">
                          <a:solidFill>
                            <a:srgbClr val="000000"/>
                          </a:solidFill>
                          <a:uFill>
                            <a:solidFill>
                              <a:srgbClr val="FFFFFF"/>
                            </a:solidFill>
                          </a:uFill>
                          <a:latin typeface="Arial"/>
                        </a:rPr>
                        <a:t>An encrypted registration file used to register the repository, for authentication or validation reasons, such that a Hosting Appliance will trust that the image, when pulled from the registry, is authentic.</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194115996"/>
                  </a:ext>
                </a:extLst>
              </a:tr>
              <a:tr h="475597">
                <a:tc>
                  <a:txBody>
                    <a:bodyPr/>
                    <a:lstStyle/>
                    <a:p>
                      <a:r>
                        <a:rPr lang="en-IN" sz="800" b="0" strike="noStrike" spc="-1">
                          <a:solidFill>
                            <a:srgbClr val="000000"/>
                          </a:solidFill>
                          <a:uFill>
                            <a:solidFill>
                              <a:srgbClr val="FFFFFF"/>
                            </a:solidFill>
                          </a:uFill>
                          <a:latin typeface="Arial"/>
                        </a:rPr>
                        <a:t>OCI - Open Container Initiative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n-IN" sz="800" b="0" strike="noStrike" spc="-1" dirty="0">
                          <a:solidFill>
                            <a:srgbClr val="000000"/>
                          </a:solidFill>
                          <a:uFill>
                            <a:solidFill>
                              <a:srgbClr val="FFFFFF"/>
                            </a:solidFill>
                          </a:uFill>
                          <a:latin typeface="Arial"/>
                        </a:rPr>
                        <a:t>Open standard for OS level virtualization such as containers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4098596000"/>
                  </a:ext>
                </a:extLst>
              </a:tr>
            </a:tbl>
          </a:graphicData>
        </a:graphic>
      </p:graphicFrame>
    </p:spTree>
    <p:extLst>
      <p:ext uri="{BB962C8B-B14F-4D97-AF65-F5344CB8AC3E}">
        <p14:creationId xmlns:p14="http://schemas.microsoft.com/office/powerpoint/2010/main" val="2008453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47CD7-6CE8-42E1-BF68-1A27476C2345}"/>
              </a:ext>
            </a:extLst>
          </p:cNvPr>
          <p:cNvSpPr>
            <a:spLocks noGrp="1"/>
          </p:cNvSpPr>
          <p:nvPr>
            <p:ph type="title"/>
          </p:nvPr>
        </p:nvSpPr>
        <p:spPr>
          <a:xfrm>
            <a:off x="210312" y="201168"/>
            <a:ext cx="6745380" cy="804672"/>
          </a:xfrm>
        </p:spPr>
        <p:txBody>
          <a:bodyPr/>
          <a:lstStyle/>
          <a:p>
            <a:r>
              <a:rPr lang="en-US" dirty="0">
                <a:cs typeface="Arial" panose="020B0604020202020204" pitchFamily="34" charset="0"/>
              </a:rPr>
              <a:t>Key goals and challenges of cloud adoption</a:t>
            </a:r>
            <a:endParaRPr lang="en-US" dirty="0"/>
          </a:p>
        </p:txBody>
      </p:sp>
      <p:sp>
        <p:nvSpPr>
          <p:cNvPr id="4" name="Footer Placeholder 3">
            <a:extLst>
              <a:ext uri="{FF2B5EF4-FFF2-40B4-BE49-F238E27FC236}">
                <a16:creationId xmlns:a16="http://schemas.microsoft.com/office/drawing/2014/main" id="{9DDB2CFD-6B2B-471A-B85A-FC929469630D}"/>
              </a:ext>
            </a:extLst>
          </p:cNvPr>
          <p:cNvSpPr>
            <a:spLocks noGrp="1"/>
          </p:cNvSpPr>
          <p:nvPr>
            <p:ph type="ftr" sz="quarter" idx="3"/>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sp>
        <p:nvSpPr>
          <p:cNvPr id="5" name="TextBox 4">
            <a:extLst>
              <a:ext uri="{FF2B5EF4-FFF2-40B4-BE49-F238E27FC236}">
                <a16:creationId xmlns:a16="http://schemas.microsoft.com/office/drawing/2014/main" id="{C200D81E-587F-4E46-9A40-EA291DAE7EBB}"/>
              </a:ext>
            </a:extLst>
          </p:cNvPr>
          <p:cNvSpPr txBox="1"/>
          <p:nvPr/>
        </p:nvSpPr>
        <p:spPr>
          <a:xfrm>
            <a:off x="4653815" y="1138484"/>
            <a:ext cx="4301198" cy="2860358"/>
          </a:xfrm>
          <a:prstGeom prst="roundRect">
            <a:avLst/>
          </a:prstGeom>
          <a:noFill/>
          <a:ln w="38100">
            <a:solidFill>
              <a:srgbClr val="FF0000"/>
            </a:solidFill>
          </a:ln>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cs typeface="Arial" panose="020B0604020202020204" pitchFamily="34" charset="0"/>
            </a:endParaRPr>
          </a:p>
        </p:txBody>
      </p:sp>
      <p:sp>
        <p:nvSpPr>
          <p:cNvPr id="6" name="TextBox 5">
            <a:extLst>
              <a:ext uri="{FF2B5EF4-FFF2-40B4-BE49-F238E27FC236}">
                <a16:creationId xmlns:a16="http://schemas.microsoft.com/office/drawing/2014/main" id="{0D4926A3-D88F-445D-88E9-090F3D8304D9}"/>
              </a:ext>
            </a:extLst>
          </p:cNvPr>
          <p:cNvSpPr txBox="1"/>
          <p:nvPr/>
        </p:nvSpPr>
        <p:spPr>
          <a:xfrm>
            <a:off x="200024" y="1138484"/>
            <a:ext cx="4251890" cy="2860358"/>
          </a:xfrm>
          <a:prstGeom prst="roundRect">
            <a:avLst/>
          </a:prstGeom>
          <a:noFill/>
          <a:ln w="38100">
            <a:solidFill>
              <a:srgbClr val="92D050"/>
            </a:solidFill>
          </a:ln>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cs typeface="Arial" panose="020B0604020202020204" pitchFamily="34" charset="0"/>
            </a:endParaRPr>
          </a:p>
        </p:txBody>
      </p:sp>
      <p:sp>
        <p:nvSpPr>
          <p:cNvPr id="7" name="TextBox 6">
            <a:extLst>
              <a:ext uri="{FF2B5EF4-FFF2-40B4-BE49-F238E27FC236}">
                <a16:creationId xmlns:a16="http://schemas.microsoft.com/office/drawing/2014/main" id="{EF8A0AEC-4C2A-4339-A05D-93F47B702B85}"/>
              </a:ext>
            </a:extLst>
          </p:cNvPr>
          <p:cNvSpPr txBox="1"/>
          <p:nvPr/>
        </p:nvSpPr>
        <p:spPr>
          <a:xfrm>
            <a:off x="235962" y="1542560"/>
            <a:ext cx="3704380" cy="193899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14313" marR="0" lvl="0" indent="-214313" algn="l" defTabSz="685800" rtl="0" eaLnBrk="1" fontAlgn="auto" latinLnBrk="0" hangingPunct="1">
              <a:spcBef>
                <a:spcPts val="0"/>
              </a:spcBef>
              <a:spcAft>
                <a:spcPts val="1200"/>
              </a:spcAft>
              <a:buClrTx/>
              <a:buSzTx/>
              <a:buFont typeface="Arial" panose="020B0604020202020204" pitchFamily="34" charset="0"/>
              <a:buChar char="•"/>
              <a:tabLst/>
              <a:defRPr/>
            </a:pPr>
            <a:r>
              <a:rPr kumimoji="0" lang="en-US" sz="1500" b="1" i="0" u="none" strike="noStrike" kern="1200" cap="none" spc="0" normalizeH="0" baseline="0" noProof="0" dirty="0">
                <a:ln>
                  <a:noFill/>
                </a:ln>
                <a:solidFill>
                  <a:schemeClr val="bg1"/>
                </a:solidFill>
                <a:effectLst/>
                <a:uLnTx/>
                <a:uFillTx/>
                <a:cs typeface="Arial" panose="020B0604020202020204" pitchFamily="34" charset="0"/>
              </a:rPr>
              <a:t>Modernize</a:t>
            </a:r>
            <a:r>
              <a:rPr kumimoji="0" lang="en-US" sz="1500" b="0" i="0" u="none" strike="noStrike" kern="1200" cap="none" spc="0" normalizeH="0" baseline="0" noProof="0" dirty="0">
                <a:ln>
                  <a:noFill/>
                </a:ln>
                <a:solidFill>
                  <a:schemeClr val="bg1"/>
                </a:solidFill>
                <a:effectLst/>
                <a:uLnTx/>
                <a:uFillTx/>
                <a:cs typeface="Arial" panose="020B0604020202020204" pitchFamily="34" charset="0"/>
              </a:rPr>
              <a:t> workloads through </a:t>
            </a:r>
            <a:r>
              <a:rPr kumimoji="0" lang="en-US" sz="1500" b="1" i="0" u="none" strike="noStrike" kern="1200" cap="none" spc="0" normalizeH="0" baseline="0" noProof="0" dirty="0">
                <a:ln>
                  <a:noFill/>
                </a:ln>
                <a:solidFill>
                  <a:schemeClr val="bg1"/>
                </a:solidFill>
                <a:effectLst/>
                <a:uLnTx/>
                <a:uFillTx/>
                <a:cs typeface="Arial" panose="020B0604020202020204" pitchFamily="34" charset="0"/>
              </a:rPr>
              <a:t>containers</a:t>
            </a:r>
          </a:p>
          <a:p>
            <a:pPr marL="214313" marR="0" lvl="0" indent="-214313" algn="l" defTabSz="685800" rtl="0" eaLnBrk="1" fontAlgn="auto" latinLnBrk="0" hangingPunct="1">
              <a:spcBef>
                <a:spcPts val="0"/>
              </a:spcBef>
              <a:spcAft>
                <a:spcPts val="1200"/>
              </a:spcAft>
              <a:buClrTx/>
              <a:buSzTx/>
              <a:buFont typeface="Arial" panose="020B0604020202020204" pitchFamily="34" charset="0"/>
              <a:buChar char="•"/>
              <a:tabLst/>
              <a:defRPr/>
            </a:pPr>
            <a:r>
              <a:rPr kumimoji="0" lang="en-US" sz="1500" b="1" i="0" u="none" strike="noStrike" kern="1200" cap="none" spc="0" normalizeH="0" baseline="0" noProof="0" dirty="0">
                <a:ln>
                  <a:noFill/>
                </a:ln>
                <a:solidFill>
                  <a:schemeClr val="bg1"/>
                </a:solidFill>
                <a:effectLst/>
                <a:uLnTx/>
                <a:uFillTx/>
                <a:cs typeface="Arial" panose="020B0604020202020204" pitchFamily="34" charset="0"/>
              </a:rPr>
              <a:t>Integrate</a:t>
            </a:r>
            <a:r>
              <a:rPr kumimoji="0" lang="en-US" sz="1500" b="0" i="0" u="none" strike="noStrike" kern="1200" cap="none" spc="0" normalizeH="0" baseline="0" noProof="0" dirty="0">
                <a:ln>
                  <a:noFill/>
                </a:ln>
                <a:solidFill>
                  <a:schemeClr val="bg1"/>
                </a:solidFill>
                <a:effectLst/>
                <a:uLnTx/>
                <a:uFillTx/>
                <a:cs typeface="Arial" panose="020B0604020202020204" pitchFamily="34" charset="0"/>
              </a:rPr>
              <a:t> on and off prem environments</a:t>
            </a:r>
          </a:p>
          <a:p>
            <a:pPr marL="214313" marR="0" lvl="0" indent="-214313" algn="l" defTabSz="685800" rtl="0" eaLnBrk="1" fontAlgn="auto" latinLnBrk="0" hangingPunct="1">
              <a:spcBef>
                <a:spcPts val="0"/>
              </a:spcBef>
              <a:spcAft>
                <a:spcPts val="1200"/>
              </a:spcAft>
              <a:buClrTx/>
              <a:buSzTx/>
              <a:buFont typeface="Arial" panose="020B0604020202020204" pitchFamily="34" charset="0"/>
              <a:buChar char="•"/>
              <a:tabLst/>
              <a:defRPr/>
            </a:pPr>
            <a:r>
              <a:rPr kumimoji="0" lang="en-US" sz="1500" b="1" i="0" u="none" strike="noStrike" kern="1200" cap="none" spc="0" normalizeH="0" baseline="0" noProof="0" dirty="0">
                <a:ln>
                  <a:noFill/>
                </a:ln>
                <a:solidFill>
                  <a:schemeClr val="bg1"/>
                </a:solidFill>
                <a:effectLst/>
                <a:uLnTx/>
                <a:uFillTx/>
                <a:cs typeface="Arial" panose="020B0604020202020204" pitchFamily="34" charset="0"/>
              </a:rPr>
              <a:t>Embrace</a:t>
            </a:r>
            <a:r>
              <a:rPr kumimoji="0" lang="en-US" sz="1500" b="0" i="0" u="none" strike="noStrike" kern="1200" cap="none" spc="0" normalizeH="0" baseline="0" noProof="0" dirty="0">
                <a:ln>
                  <a:noFill/>
                </a:ln>
                <a:solidFill>
                  <a:schemeClr val="bg1"/>
                </a:solidFill>
                <a:effectLst/>
                <a:uLnTx/>
                <a:uFillTx/>
                <a:cs typeface="Arial" panose="020B0604020202020204" pitchFamily="34" charset="0"/>
              </a:rPr>
              <a:t> DevOps, microservice, etc.</a:t>
            </a:r>
          </a:p>
          <a:p>
            <a:pPr marL="214313" marR="0" lvl="0" indent="-214313" algn="l" defTabSz="685800" rtl="0" eaLnBrk="1" fontAlgn="auto" latinLnBrk="0" hangingPunct="1">
              <a:spcBef>
                <a:spcPts val="0"/>
              </a:spcBef>
              <a:spcAft>
                <a:spcPts val="1200"/>
              </a:spcAft>
              <a:buClrTx/>
              <a:buSzTx/>
              <a:buFont typeface="Arial" panose="020B0604020202020204" pitchFamily="34" charset="0"/>
              <a:buChar char="•"/>
              <a:tabLst/>
              <a:defRPr/>
            </a:pPr>
            <a:r>
              <a:rPr kumimoji="0" lang="en-US" sz="1500" b="1" i="0" u="none" strike="noStrike" kern="1200" cap="none" spc="0" normalizeH="0" baseline="0" noProof="0" dirty="0">
                <a:ln>
                  <a:noFill/>
                </a:ln>
                <a:solidFill>
                  <a:schemeClr val="bg1"/>
                </a:solidFill>
                <a:effectLst/>
                <a:uLnTx/>
                <a:uFillTx/>
                <a:cs typeface="Arial" panose="020B0604020202020204" pitchFamily="34" charset="0"/>
              </a:rPr>
              <a:t>Invest</a:t>
            </a:r>
            <a:r>
              <a:rPr kumimoji="0" lang="en-US" sz="1500" b="0" i="0" u="none" strike="noStrike" kern="1200" cap="none" spc="0" normalizeH="0" baseline="0" noProof="0" dirty="0">
                <a:ln>
                  <a:noFill/>
                </a:ln>
                <a:solidFill>
                  <a:schemeClr val="bg1"/>
                </a:solidFill>
                <a:effectLst/>
                <a:uLnTx/>
                <a:uFillTx/>
                <a:cs typeface="Arial" panose="020B0604020202020204" pitchFamily="34" charset="0"/>
              </a:rPr>
              <a:t> in existing infrastructure</a:t>
            </a:r>
          </a:p>
        </p:txBody>
      </p:sp>
      <p:sp>
        <p:nvSpPr>
          <p:cNvPr id="8" name="Rectangle 7">
            <a:extLst>
              <a:ext uri="{FF2B5EF4-FFF2-40B4-BE49-F238E27FC236}">
                <a16:creationId xmlns:a16="http://schemas.microsoft.com/office/drawing/2014/main" id="{CE15893C-3CB8-4504-8AB5-543EEBD764CB}"/>
              </a:ext>
            </a:extLst>
          </p:cNvPr>
          <p:cNvSpPr/>
          <p:nvPr/>
        </p:nvSpPr>
        <p:spPr>
          <a:xfrm>
            <a:off x="5600918" y="1432292"/>
            <a:ext cx="3306906" cy="2169825"/>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14313" marR="0" lvl="0" indent="-214313" algn="l" defTabSz="685800" rtl="0" eaLnBrk="1" fontAlgn="auto" latinLnBrk="0" hangingPunct="1">
              <a:spcBef>
                <a:spcPts val="0"/>
              </a:spcBef>
              <a:spcAft>
                <a:spcPts val="1200"/>
              </a:spcAft>
              <a:buClrTx/>
              <a:buSzTx/>
              <a:buFont typeface="Arial" panose="020B0604020202020204" pitchFamily="34" charset="0"/>
              <a:buChar char="•"/>
              <a:tabLst/>
              <a:defRPr/>
            </a:pPr>
            <a:r>
              <a:rPr kumimoji="0" lang="en-US" sz="1500" b="1" i="0" u="none" strike="noStrike" kern="1200" cap="none" spc="0" normalizeH="0" baseline="0" noProof="0" dirty="0">
                <a:ln>
                  <a:noFill/>
                </a:ln>
                <a:solidFill>
                  <a:schemeClr val="bg1"/>
                </a:solidFill>
                <a:effectLst/>
                <a:uLnTx/>
                <a:uFillTx/>
                <a:cs typeface="Arial" panose="020B0604020202020204" pitchFamily="34" charset="0"/>
              </a:rPr>
              <a:t>Cost</a:t>
            </a:r>
            <a:r>
              <a:rPr kumimoji="0" lang="en-US" sz="1500" b="0" i="0" u="none" strike="noStrike" kern="1200" cap="none" spc="0" normalizeH="0" baseline="0" noProof="0" dirty="0">
                <a:ln>
                  <a:noFill/>
                </a:ln>
                <a:solidFill>
                  <a:schemeClr val="bg1"/>
                </a:solidFill>
                <a:effectLst/>
                <a:uLnTx/>
                <a:uFillTx/>
                <a:cs typeface="Arial" panose="020B0604020202020204" pitchFamily="34" charset="0"/>
              </a:rPr>
              <a:t> of setup and maintenance</a:t>
            </a:r>
          </a:p>
          <a:p>
            <a:pPr marL="214313" marR="0" lvl="0" indent="-214313" algn="l" defTabSz="685800" rtl="0" eaLnBrk="1" fontAlgn="auto" latinLnBrk="0" hangingPunct="1">
              <a:spcBef>
                <a:spcPts val="0"/>
              </a:spcBef>
              <a:spcAft>
                <a:spcPts val="1200"/>
              </a:spcAft>
              <a:buClrTx/>
              <a:buSzTx/>
              <a:buFont typeface="Arial" panose="020B0604020202020204" pitchFamily="34" charset="0"/>
              <a:buChar char="•"/>
              <a:tabLst/>
              <a:defRPr/>
            </a:pPr>
            <a:r>
              <a:rPr kumimoji="0" lang="en-US" sz="1500" b="1" i="0" u="none" strike="noStrike" kern="1200" cap="none" spc="0" normalizeH="0" baseline="0" noProof="0" dirty="0">
                <a:ln>
                  <a:noFill/>
                </a:ln>
                <a:solidFill>
                  <a:schemeClr val="bg1"/>
                </a:solidFill>
                <a:effectLst/>
                <a:uLnTx/>
                <a:uFillTx/>
                <a:cs typeface="Arial" panose="020B0604020202020204" pitchFamily="34" charset="0"/>
              </a:rPr>
              <a:t>Increased attack vector </a:t>
            </a:r>
            <a:r>
              <a:rPr kumimoji="0" lang="en-US" sz="1500" b="0" i="0" u="none" strike="noStrike" kern="1200" cap="none" spc="0" normalizeH="0" baseline="0" noProof="0" dirty="0">
                <a:ln>
                  <a:noFill/>
                </a:ln>
                <a:solidFill>
                  <a:schemeClr val="bg1"/>
                </a:solidFill>
                <a:effectLst/>
                <a:uLnTx/>
                <a:uFillTx/>
                <a:cs typeface="Arial" panose="020B0604020202020204" pitchFamily="34" charset="0"/>
              </a:rPr>
              <a:t>surface and </a:t>
            </a:r>
            <a:r>
              <a:rPr kumimoji="0" lang="en-US" sz="1500" b="1" i="0" u="none" strike="noStrike" kern="1200" cap="none" spc="0" normalizeH="0" baseline="0" noProof="0" dirty="0">
                <a:ln>
                  <a:noFill/>
                </a:ln>
                <a:solidFill>
                  <a:schemeClr val="bg1"/>
                </a:solidFill>
                <a:effectLst/>
                <a:uLnTx/>
                <a:uFillTx/>
                <a:cs typeface="Arial" panose="020B0604020202020204" pitchFamily="34" charset="0"/>
              </a:rPr>
              <a:t>risk of data breach</a:t>
            </a:r>
          </a:p>
          <a:p>
            <a:pPr marL="214313" marR="0" lvl="0" indent="-214313" algn="l" defTabSz="685800" rtl="0" eaLnBrk="1" fontAlgn="auto" latinLnBrk="0" hangingPunct="1">
              <a:spcBef>
                <a:spcPts val="0"/>
              </a:spcBef>
              <a:spcAft>
                <a:spcPts val="1200"/>
              </a:spcAft>
              <a:buClrTx/>
              <a:buSzTx/>
              <a:buFont typeface="Arial" panose="020B0604020202020204" pitchFamily="34" charset="0"/>
              <a:buChar char="•"/>
              <a:tabLst/>
              <a:defRPr/>
            </a:pPr>
            <a:r>
              <a:rPr kumimoji="0" lang="en-US" sz="1500" b="1" i="0" u="none" strike="noStrike" kern="1200" cap="none" spc="0" normalizeH="0" baseline="0" noProof="0" dirty="0">
                <a:ln>
                  <a:noFill/>
                </a:ln>
                <a:solidFill>
                  <a:schemeClr val="bg1"/>
                </a:solidFill>
                <a:effectLst/>
                <a:uLnTx/>
                <a:uFillTx/>
                <a:cs typeface="Arial" panose="020B0604020202020204" pitchFamily="34" charset="0"/>
              </a:rPr>
              <a:t>Downtime</a:t>
            </a:r>
            <a:r>
              <a:rPr kumimoji="0" lang="en-US" sz="1500" b="0" i="0" u="none" strike="noStrike" kern="1200" cap="none" spc="0" normalizeH="0" baseline="0" noProof="0" dirty="0">
                <a:ln>
                  <a:noFill/>
                </a:ln>
                <a:solidFill>
                  <a:schemeClr val="bg1"/>
                </a:solidFill>
                <a:effectLst/>
                <a:uLnTx/>
                <a:uFillTx/>
                <a:cs typeface="Arial" panose="020B0604020202020204" pitchFamily="34" charset="0"/>
              </a:rPr>
              <a:t> and other impacts to business or reputation</a:t>
            </a:r>
          </a:p>
          <a:p>
            <a:pPr marL="214313" marR="0" lvl="0" indent="-214313" algn="l" defTabSz="685800" rtl="0" eaLnBrk="1" fontAlgn="auto" latinLnBrk="0" hangingPunct="1">
              <a:spcBef>
                <a:spcPts val="0"/>
              </a:spcBef>
              <a:spcAft>
                <a:spcPts val="120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chemeClr val="bg1"/>
                </a:solidFill>
                <a:effectLst/>
                <a:uLnTx/>
                <a:uFillTx/>
                <a:cs typeface="Arial" panose="020B0604020202020204" pitchFamily="34" charset="0"/>
              </a:rPr>
              <a:t>Difficulty </a:t>
            </a:r>
            <a:r>
              <a:rPr kumimoji="0" lang="en-US" sz="1500" b="1" i="0" u="none" strike="noStrike" kern="1200" cap="none" spc="0" normalizeH="0" baseline="0" noProof="0" dirty="0">
                <a:ln>
                  <a:noFill/>
                </a:ln>
                <a:solidFill>
                  <a:schemeClr val="bg1"/>
                </a:solidFill>
                <a:effectLst/>
                <a:uLnTx/>
                <a:uFillTx/>
                <a:cs typeface="Arial" panose="020B0604020202020204" pitchFamily="34" charset="0"/>
              </a:rPr>
              <a:t>maintaining compliance </a:t>
            </a:r>
            <a:endParaRPr kumimoji="0" lang="en-US" sz="1500" b="0" i="0" u="none" strike="noStrike" kern="1200" cap="none" spc="0" normalizeH="0" baseline="0" noProof="0" dirty="0">
              <a:ln>
                <a:noFill/>
              </a:ln>
              <a:solidFill>
                <a:schemeClr val="bg1"/>
              </a:solidFill>
              <a:effectLst/>
              <a:uLnTx/>
              <a:uFillTx/>
              <a:cs typeface="Arial" panose="020B0604020202020204" pitchFamily="34" charset="0"/>
            </a:endParaRPr>
          </a:p>
        </p:txBody>
      </p:sp>
      <p:pic>
        <p:nvPicPr>
          <p:cNvPr id="9" name="Graphic 8" descr="Cloud">
            <a:extLst>
              <a:ext uri="{FF2B5EF4-FFF2-40B4-BE49-F238E27FC236}">
                <a16:creationId xmlns:a16="http://schemas.microsoft.com/office/drawing/2014/main" id="{820C03A6-F19B-4986-A399-E8112E7DDC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2481" y="1039851"/>
            <a:ext cx="2164569" cy="2164569"/>
          </a:xfrm>
          <a:prstGeom prst="rect">
            <a:avLst/>
          </a:prstGeom>
        </p:spPr>
      </p:pic>
      <p:sp>
        <p:nvSpPr>
          <p:cNvPr id="10" name="Down Arrow 36">
            <a:extLst>
              <a:ext uri="{FF2B5EF4-FFF2-40B4-BE49-F238E27FC236}">
                <a16:creationId xmlns:a16="http://schemas.microsoft.com/office/drawing/2014/main" id="{51AE8792-16C0-4F32-B02A-620EF7EDAE30}"/>
              </a:ext>
            </a:extLst>
          </p:cNvPr>
          <p:cNvSpPr/>
          <p:nvPr/>
        </p:nvSpPr>
        <p:spPr>
          <a:xfrm rot="10800000">
            <a:off x="3706438" y="1728713"/>
            <a:ext cx="618260" cy="765469"/>
          </a:xfrm>
          <a:prstGeom prst="downArrow">
            <a:avLst/>
          </a:prstGeom>
          <a:solidFill>
            <a:srgbClr val="92D050"/>
          </a:solidFill>
        </p:spPr>
        <p:txBody>
          <a:bodyPr wrap="square" lIns="0" tIns="0" rIns="0" bIns="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solidFill>
              <a:effectLst/>
              <a:uLnTx/>
              <a:uFillTx/>
              <a:cs typeface="Arial" panose="020B0604020202020204" pitchFamily="34" charset="0"/>
            </a:endParaRPr>
          </a:p>
        </p:txBody>
      </p:sp>
      <p:pic>
        <p:nvPicPr>
          <p:cNvPr id="11" name="Graphic 10" descr="Cloud">
            <a:extLst>
              <a:ext uri="{FF2B5EF4-FFF2-40B4-BE49-F238E27FC236}">
                <a16:creationId xmlns:a16="http://schemas.microsoft.com/office/drawing/2014/main" id="{FC996610-6F68-4228-8BCF-4319A8ED5A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0524" y="1919002"/>
            <a:ext cx="2164569" cy="2164569"/>
          </a:xfrm>
          <a:prstGeom prst="rect">
            <a:avLst/>
          </a:prstGeom>
        </p:spPr>
      </p:pic>
      <p:sp>
        <p:nvSpPr>
          <p:cNvPr id="12" name="Down Arrow 38">
            <a:extLst>
              <a:ext uri="{FF2B5EF4-FFF2-40B4-BE49-F238E27FC236}">
                <a16:creationId xmlns:a16="http://schemas.microsoft.com/office/drawing/2014/main" id="{86E3D4C8-A3A9-4BBF-8B2D-F0C4558123B6}"/>
              </a:ext>
            </a:extLst>
          </p:cNvPr>
          <p:cNvSpPr/>
          <p:nvPr/>
        </p:nvSpPr>
        <p:spPr>
          <a:xfrm>
            <a:off x="4297841" y="2696220"/>
            <a:ext cx="618260" cy="765469"/>
          </a:xfrm>
          <a:prstGeom prst="downArrow">
            <a:avLst/>
          </a:prstGeom>
          <a:solidFill>
            <a:srgbClr val="FF0000"/>
          </a:solidFill>
        </p:spPr>
        <p:txBody>
          <a:bodyPr wrap="square" lIns="0" tIns="0" rIns="0" bIns="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solidFill>
              <a:effectLst/>
              <a:uLnTx/>
              <a:uFillTx/>
              <a:cs typeface="Arial" panose="020B0604020202020204" pitchFamily="34" charset="0"/>
            </a:endParaRPr>
          </a:p>
        </p:txBody>
      </p:sp>
    </p:spTree>
    <p:extLst>
      <p:ext uri="{BB962C8B-B14F-4D97-AF65-F5344CB8AC3E}">
        <p14:creationId xmlns:p14="http://schemas.microsoft.com/office/powerpoint/2010/main" val="781274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hidden="1">
            <a:extLst>
              <a:ext uri="{FF2B5EF4-FFF2-40B4-BE49-F238E27FC236}">
                <a16:creationId xmlns:a16="http://schemas.microsoft.com/office/drawing/2014/main" id="{74D31D2A-E2F6-714A-8453-DF259CF5AD9E}"/>
              </a:ext>
            </a:extLst>
          </p:cNvPr>
          <p:cNvSpPr>
            <a:spLocks noGrp="1"/>
          </p:cNvSpPr>
          <p:nvPr>
            <p:ph type="title" idx="4294967295"/>
          </p:nvPr>
        </p:nvSpPr>
        <p:spPr>
          <a:xfrm>
            <a:off x="0" y="201613"/>
            <a:ext cx="4143375" cy="4294187"/>
          </a:xfrm>
        </p:spPr>
        <p:txBody>
          <a:bodyPr/>
          <a:lstStyle/>
          <a:p>
            <a:r>
              <a:rPr lang="en-US" dirty="0"/>
              <a:t>IBM sign-off</a:t>
            </a:r>
          </a:p>
        </p:txBody>
      </p:sp>
      <p:sp>
        <p:nvSpPr>
          <p:cNvPr id="2" name="Footer Placeholder 1">
            <a:extLst>
              <a:ext uri="{FF2B5EF4-FFF2-40B4-BE49-F238E27FC236}">
                <a16:creationId xmlns:a16="http://schemas.microsoft.com/office/drawing/2014/main" id="{CC1C948F-7211-5643-9939-43EF1F254174}"/>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161391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5E5A-83F9-4E87-855E-F9962197C86A}"/>
              </a:ext>
            </a:extLst>
          </p:cNvPr>
          <p:cNvSpPr>
            <a:spLocks noGrp="1"/>
          </p:cNvSpPr>
          <p:nvPr>
            <p:ph type="title"/>
          </p:nvPr>
        </p:nvSpPr>
        <p:spPr>
          <a:xfrm>
            <a:off x="210312" y="201168"/>
            <a:ext cx="7430192" cy="804672"/>
          </a:xfrm>
        </p:spPr>
        <p:txBody>
          <a:bodyPr/>
          <a:lstStyle/>
          <a:p>
            <a:r>
              <a:rPr lang="en-US" kern="1200" dirty="0">
                <a:cs typeface="Arial" panose="020B0604020202020204" pitchFamily="34" charset="0"/>
                <a:sym typeface="Arial"/>
              </a:rPr>
              <a:t>Cloud Adoption: Security concerns &amp; threats</a:t>
            </a:r>
            <a:endParaRPr lang="en-US" dirty="0"/>
          </a:p>
        </p:txBody>
      </p:sp>
      <p:sp>
        <p:nvSpPr>
          <p:cNvPr id="4" name="Footer Placeholder 3">
            <a:extLst>
              <a:ext uri="{FF2B5EF4-FFF2-40B4-BE49-F238E27FC236}">
                <a16:creationId xmlns:a16="http://schemas.microsoft.com/office/drawing/2014/main" id="{8C3405D7-D52E-40E7-8BC2-4260CBBDB560}"/>
              </a:ext>
            </a:extLst>
          </p:cNvPr>
          <p:cNvSpPr>
            <a:spLocks noGrp="1"/>
          </p:cNvSpPr>
          <p:nvPr>
            <p:ph type="ftr" sz="quarter" idx="3"/>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sp>
        <p:nvSpPr>
          <p:cNvPr id="5" name="TextBox 4">
            <a:extLst>
              <a:ext uri="{FF2B5EF4-FFF2-40B4-BE49-F238E27FC236}">
                <a16:creationId xmlns:a16="http://schemas.microsoft.com/office/drawing/2014/main" id="{114DE8B7-533A-432D-9416-D156A06096A6}"/>
              </a:ext>
            </a:extLst>
          </p:cNvPr>
          <p:cNvSpPr txBox="1"/>
          <p:nvPr/>
        </p:nvSpPr>
        <p:spPr>
          <a:xfrm>
            <a:off x="130158" y="4145951"/>
            <a:ext cx="8883683" cy="415498"/>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85766">
              <a:defRPr/>
            </a:pPr>
            <a:r>
              <a:rPr lang="en-US" sz="2100" b="1" i="1" dirty="0">
                <a:solidFill>
                  <a:schemeClr val="accent2"/>
                </a:solidFill>
                <a:cs typeface="Arial" panose="020B0604020202020204" pitchFamily="34" charset="0"/>
              </a:rPr>
              <a:t>How can organizations adopt cloud while minimizing security risks?</a:t>
            </a:r>
          </a:p>
        </p:txBody>
      </p:sp>
      <p:sp>
        <p:nvSpPr>
          <p:cNvPr id="6" name="TextBox 5">
            <a:extLst>
              <a:ext uri="{FF2B5EF4-FFF2-40B4-BE49-F238E27FC236}">
                <a16:creationId xmlns:a16="http://schemas.microsoft.com/office/drawing/2014/main" id="{A549CFDC-12D0-4C0C-97CE-AEE6B7F2FFEB}"/>
              </a:ext>
            </a:extLst>
          </p:cNvPr>
          <p:cNvSpPr txBox="1"/>
          <p:nvPr/>
        </p:nvSpPr>
        <p:spPr>
          <a:xfrm>
            <a:off x="4302792" y="1211718"/>
            <a:ext cx="3241009" cy="89255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766">
              <a:defRPr/>
            </a:pPr>
            <a:r>
              <a:rPr lang="en-US" sz="2400" b="1" dirty="0">
                <a:solidFill>
                  <a:srgbClr val="FF0000"/>
                </a:solidFill>
                <a:cs typeface="Arial" panose="020B0604020202020204" pitchFamily="34" charset="0"/>
              </a:rPr>
              <a:t>70% </a:t>
            </a:r>
            <a:endParaRPr lang="en-US" sz="1400" dirty="0">
              <a:solidFill>
                <a:srgbClr val="FF0000"/>
              </a:solidFill>
              <a:cs typeface="Arial" panose="020B0604020202020204" pitchFamily="34" charset="0"/>
            </a:endParaRPr>
          </a:p>
          <a:p>
            <a:pPr defTabSz="685766">
              <a:defRPr/>
            </a:pPr>
            <a:r>
              <a:rPr lang="en-US" sz="1400" dirty="0">
                <a:solidFill>
                  <a:srgbClr val="FFFFFF"/>
                </a:solidFill>
                <a:cs typeface="Arial" panose="020B0604020202020204" pitchFamily="34" charset="0"/>
              </a:rPr>
              <a:t>Enterprises experienced an insider threat in the past 12 months</a:t>
            </a:r>
            <a:r>
              <a:rPr lang="en-US" sz="1400" baseline="30000" dirty="0">
                <a:solidFill>
                  <a:srgbClr val="FFFFFF"/>
                </a:solidFill>
                <a:cs typeface="Arial" panose="020B0604020202020204" pitchFamily="34" charset="0"/>
              </a:rPr>
              <a:t>2</a:t>
            </a:r>
            <a:endParaRPr lang="en-US" sz="1200" baseline="30000" dirty="0">
              <a:solidFill>
                <a:srgbClr val="FFFFFF"/>
              </a:solidFill>
              <a:cs typeface="Arial" panose="020B0604020202020204" pitchFamily="34" charset="0"/>
            </a:endParaRPr>
          </a:p>
        </p:txBody>
      </p:sp>
      <p:sp>
        <p:nvSpPr>
          <p:cNvPr id="7" name="TextBox 6">
            <a:extLst>
              <a:ext uri="{FF2B5EF4-FFF2-40B4-BE49-F238E27FC236}">
                <a16:creationId xmlns:a16="http://schemas.microsoft.com/office/drawing/2014/main" id="{864C5F4D-1837-4690-9631-F00E6B5B7BC9}"/>
              </a:ext>
            </a:extLst>
          </p:cNvPr>
          <p:cNvSpPr txBox="1"/>
          <p:nvPr/>
        </p:nvSpPr>
        <p:spPr>
          <a:xfrm>
            <a:off x="4202135" y="2377283"/>
            <a:ext cx="4360136" cy="1235403"/>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783">
              <a:lnSpc>
                <a:spcPct val="150000"/>
              </a:lnSpc>
              <a:defRPr/>
            </a:pPr>
            <a:r>
              <a:rPr lang="en-US" sz="1500" dirty="0">
                <a:solidFill>
                  <a:srgbClr val="FFFFFF"/>
                </a:solidFill>
                <a:cs typeface="Arial" panose="020B0604020202020204" pitchFamily="34" charset="0"/>
              </a:rPr>
              <a:t>What has made it more difficult to prevent? </a:t>
            </a:r>
          </a:p>
          <a:p>
            <a:pPr marL="214313" indent="-214313" defTabSz="685783">
              <a:lnSpc>
                <a:spcPct val="150000"/>
              </a:lnSpc>
              <a:buFont typeface="Arial" panose="020B0604020202020204" pitchFamily="34" charset="0"/>
              <a:buChar char="•"/>
              <a:defRPr/>
            </a:pPr>
            <a:r>
              <a:rPr lang="en-US" sz="1200" dirty="0">
                <a:solidFill>
                  <a:srgbClr val="FFFFFF"/>
                </a:solidFill>
                <a:cs typeface="Arial" panose="020B0604020202020204" pitchFamily="34" charset="0"/>
              </a:rPr>
              <a:t>Insiders already have access to the network and services</a:t>
            </a:r>
          </a:p>
          <a:p>
            <a:pPr marL="214313" indent="-214313" defTabSz="685783">
              <a:lnSpc>
                <a:spcPct val="150000"/>
              </a:lnSpc>
              <a:buFont typeface="Arial" panose="020B0604020202020204" pitchFamily="34" charset="0"/>
              <a:buChar char="•"/>
              <a:defRPr/>
            </a:pPr>
            <a:r>
              <a:rPr lang="en-US" sz="1200" dirty="0">
                <a:solidFill>
                  <a:srgbClr val="FFFFFF"/>
                </a:solidFill>
                <a:cs typeface="Arial" panose="020B0604020202020204" pitchFamily="34" charset="0"/>
              </a:rPr>
              <a:t>Increased use of applications that can leak data </a:t>
            </a:r>
          </a:p>
          <a:p>
            <a:pPr marL="214313" indent="-214313" defTabSz="685783">
              <a:lnSpc>
                <a:spcPct val="150000"/>
              </a:lnSpc>
              <a:buFont typeface="Arial" panose="020B0604020202020204" pitchFamily="34" charset="0"/>
              <a:buChar char="•"/>
              <a:defRPr/>
            </a:pPr>
            <a:r>
              <a:rPr lang="en-US" sz="1200" dirty="0">
                <a:solidFill>
                  <a:srgbClr val="FFFFFF"/>
                </a:solidFill>
                <a:cs typeface="Arial" panose="020B0604020202020204" pitchFamily="34" charset="0"/>
              </a:rPr>
              <a:t>Increased amount of data that leaves protected boundary</a:t>
            </a:r>
          </a:p>
        </p:txBody>
      </p:sp>
      <p:pic>
        <p:nvPicPr>
          <p:cNvPr id="8" name="Graphic 7" descr="Radioactive">
            <a:extLst>
              <a:ext uri="{FF2B5EF4-FFF2-40B4-BE49-F238E27FC236}">
                <a16:creationId xmlns:a16="http://schemas.microsoft.com/office/drawing/2014/main" id="{FA5BF233-A828-45A8-A7E3-28262DD000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0504" y="1395483"/>
            <a:ext cx="685800" cy="685800"/>
          </a:xfrm>
          <a:prstGeom prst="rect">
            <a:avLst/>
          </a:prstGeom>
        </p:spPr>
      </p:pic>
      <p:sp>
        <p:nvSpPr>
          <p:cNvPr id="9" name="TextBox 8">
            <a:extLst>
              <a:ext uri="{FF2B5EF4-FFF2-40B4-BE49-F238E27FC236}">
                <a16:creationId xmlns:a16="http://schemas.microsoft.com/office/drawing/2014/main" id="{F42963EC-C358-416D-8436-70DF35944CA1}"/>
              </a:ext>
            </a:extLst>
          </p:cNvPr>
          <p:cNvSpPr txBox="1"/>
          <p:nvPr/>
        </p:nvSpPr>
        <p:spPr>
          <a:xfrm>
            <a:off x="675936" y="1588687"/>
            <a:ext cx="2552863" cy="2127057"/>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160735" indent="-160735">
              <a:lnSpc>
                <a:spcPct val="150000"/>
              </a:lnSpc>
              <a:buFont typeface="Arial" panose="020B0604020202020204" pitchFamily="34" charset="0"/>
              <a:buChar char="•"/>
              <a:defRPr/>
            </a:pPr>
            <a:r>
              <a:rPr lang="en-US" sz="1500" b="1" dirty="0">
                <a:solidFill>
                  <a:srgbClr val="FF0000"/>
                </a:solidFill>
                <a:cs typeface="Arial" panose="020B0604020202020204" pitchFamily="34" charset="0"/>
              </a:rPr>
              <a:t>Unauthorized access</a:t>
            </a:r>
          </a:p>
          <a:p>
            <a:pPr marL="160735" indent="-160735">
              <a:lnSpc>
                <a:spcPct val="150000"/>
              </a:lnSpc>
              <a:buFont typeface="Arial" panose="020B0604020202020204" pitchFamily="34" charset="0"/>
              <a:buChar char="•"/>
              <a:defRPr/>
            </a:pPr>
            <a:r>
              <a:rPr lang="en-US" sz="1500" b="1" dirty="0">
                <a:solidFill>
                  <a:srgbClr val="FF0000"/>
                </a:solidFill>
                <a:cs typeface="Arial" panose="020B0604020202020204" pitchFamily="34" charset="0"/>
              </a:rPr>
              <a:t>Malicious insider threats</a:t>
            </a:r>
          </a:p>
          <a:p>
            <a:pPr marL="160735" indent="-160735">
              <a:lnSpc>
                <a:spcPct val="150000"/>
              </a:lnSpc>
              <a:buFont typeface="Arial" panose="020B0604020202020204" pitchFamily="34" charset="0"/>
              <a:buChar char="•"/>
              <a:defRPr/>
            </a:pPr>
            <a:r>
              <a:rPr lang="en-US" sz="1500" dirty="0">
                <a:solidFill>
                  <a:srgbClr val="FFFFFF"/>
                </a:solidFill>
                <a:cs typeface="Arial" panose="020B0604020202020204" pitchFamily="34" charset="0"/>
              </a:rPr>
              <a:t>Malware</a:t>
            </a:r>
          </a:p>
          <a:p>
            <a:pPr marL="160735" indent="-160735">
              <a:lnSpc>
                <a:spcPct val="150000"/>
              </a:lnSpc>
              <a:buFont typeface="Arial" panose="020B0604020202020204" pitchFamily="34" charset="0"/>
              <a:buChar char="•"/>
              <a:defRPr/>
            </a:pPr>
            <a:r>
              <a:rPr lang="en-US" sz="1500" dirty="0">
                <a:solidFill>
                  <a:srgbClr val="FFFFFF"/>
                </a:solidFill>
                <a:cs typeface="Arial" panose="020B0604020202020204" pitchFamily="34" charset="0"/>
              </a:rPr>
              <a:t>Human Error</a:t>
            </a:r>
          </a:p>
          <a:p>
            <a:pPr marL="160735" indent="-160735">
              <a:lnSpc>
                <a:spcPct val="150000"/>
              </a:lnSpc>
              <a:buFont typeface="Arial" panose="020B0604020202020204" pitchFamily="34" charset="0"/>
              <a:buChar char="•"/>
              <a:defRPr/>
            </a:pPr>
            <a:r>
              <a:rPr lang="en-US" sz="1500" dirty="0">
                <a:solidFill>
                  <a:srgbClr val="FFFFFF"/>
                </a:solidFill>
                <a:cs typeface="Arial" panose="020B0604020202020204" pitchFamily="34" charset="0"/>
              </a:rPr>
              <a:t>A combination</a:t>
            </a:r>
          </a:p>
        </p:txBody>
      </p:sp>
      <p:sp>
        <p:nvSpPr>
          <p:cNvPr id="10" name="TextBox 9">
            <a:extLst>
              <a:ext uri="{FF2B5EF4-FFF2-40B4-BE49-F238E27FC236}">
                <a16:creationId xmlns:a16="http://schemas.microsoft.com/office/drawing/2014/main" id="{E49A970A-7788-41BD-B262-D4657A7B77E0}"/>
              </a:ext>
            </a:extLst>
          </p:cNvPr>
          <p:cNvSpPr txBox="1"/>
          <p:nvPr/>
        </p:nvSpPr>
        <p:spPr>
          <a:xfrm>
            <a:off x="345124" y="803661"/>
            <a:ext cx="3548298" cy="738664"/>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514337">
              <a:defRPr/>
            </a:pPr>
            <a:r>
              <a:rPr lang="en-US" sz="2700" b="1" dirty="0">
                <a:solidFill>
                  <a:schemeClr val="accent2"/>
                </a:solidFill>
                <a:cs typeface="Arial" panose="020B0604020202020204" pitchFamily="34" charset="0"/>
              </a:rPr>
              <a:t>62% </a:t>
            </a:r>
            <a:endParaRPr lang="en-US" sz="1500" dirty="0">
              <a:solidFill>
                <a:schemeClr val="accent2"/>
              </a:solidFill>
              <a:cs typeface="Arial" panose="020B0604020202020204" pitchFamily="34" charset="0"/>
            </a:endParaRPr>
          </a:p>
          <a:p>
            <a:pPr defTabSz="514337">
              <a:defRPr/>
            </a:pPr>
            <a:r>
              <a:rPr lang="en-US" sz="1500" dirty="0">
                <a:solidFill>
                  <a:srgbClr val="FFFFFF"/>
                </a:solidFill>
                <a:cs typeface="Arial" panose="020B0604020202020204" pitchFamily="34" charset="0"/>
              </a:rPr>
              <a:t>Data Privacy and Confidentiality</a:t>
            </a:r>
            <a:r>
              <a:rPr lang="en-US" sz="1500" baseline="30000" dirty="0">
                <a:solidFill>
                  <a:srgbClr val="FFFFFF"/>
                </a:solidFill>
                <a:cs typeface="Arial" panose="020B0604020202020204" pitchFamily="34" charset="0"/>
              </a:rPr>
              <a:t>1</a:t>
            </a:r>
            <a:endParaRPr lang="en-US" dirty="0">
              <a:solidFill>
                <a:srgbClr val="FFFFFF"/>
              </a:solidFill>
              <a:cs typeface="Arial" panose="020B0604020202020204" pitchFamily="34" charset="0"/>
            </a:endParaRPr>
          </a:p>
        </p:txBody>
      </p:sp>
      <p:sp>
        <p:nvSpPr>
          <p:cNvPr id="11" name="Right Brace 10">
            <a:extLst>
              <a:ext uri="{FF2B5EF4-FFF2-40B4-BE49-F238E27FC236}">
                <a16:creationId xmlns:a16="http://schemas.microsoft.com/office/drawing/2014/main" id="{2AE753B9-7DC6-46E8-863E-2FCEF6F54DB8}"/>
              </a:ext>
            </a:extLst>
          </p:cNvPr>
          <p:cNvSpPr/>
          <p:nvPr/>
        </p:nvSpPr>
        <p:spPr>
          <a:xfrm rot="10800000">
            <a:off x="3299054" y="979508"/>
            <a:ext cx="738626" cy="2886075"/>
          </a:xfrm>
          <a:prstGeom prst="rightBrace">
            <a:avLst>
              <a:gd name="adj1" fmla="val 8333"/>
              <a:gd name="adj2" fmla="val 65345"/>
            </a:avLst>
          </a:prstGeom>
          <a:noFill/>
          <a:ln w="25400" cap="flat" cmpd="sng" algn="ctr">
            <a:solidFill>
              <a:srgbClr val="FF0000"/>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3046868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99DF4808-3D2E-49D7-97E0-09FE4C91AA52}"/>
              </a:ext>
            </a:extLst>
          </p:cNvPr>
          <p:cNvPicPr>
            <a:picLocks noChangeAspect="1"/>
          </p:cNvPicPr>
          <p:nvPr/>
        </p:nvPicPr>
        <p:blipFill rotWithShape="1">
          <a:blip r:embed="rId3"/>
          <a:srcRect l="41887" r="17119"/>
          <a:stretch/>
        </p:blipFill>
        <p:spPr>
          <a:xfrm>
            <a:off x="5966096" y="2522"/>
            <a:ext cx="3172046" cy="5143500"/>
          </a:xfrm>
          <a:prstGeom prst="rect">
            <a:avLst/>
          </a:prstGeom>
        </p:spPr>
      </p:pic>
      <p:sp>
        <p:nvSpPr>
          <p:cNvPr id="6" name="Rectangle 5">
            <a:extLst>
              <a:ext uri="{FF2B5EF4-FFF2-40B4-BE49-F238E27FC236}">
                <a16:creationId xmlns:a16="http://schemas.microsoft.com/office/drawing/2014/main" id="{3818A1D1-EB15-469A-A324-C6354A9FBF44}"/>
              </a:ext>
            </a:extLst>
          </p:cNvPr>
          <p:cNvSpPr/>
          <p:nvPr/>
        </p:nvSpPr>
        <p:spPr bwMode="auto">
          <a:xfrm>
            <a:off x="5008282" y="8609"/>
            <a:ext cx="4136212" cy="5143499"/>
          </a:xfrm>
          <a:prstGeom prst="rect">
            <a:avLst/>
          </a:prstGeom>
          <a:gradFill flip="none" rotWithShape="1">
            <a:gsLst>
              <a:gs pos="0">
                <a:schemeClr val="tx1">
                  <a:alpha val="0"/>
                </a:schemeClr>
              </a:gs>
              <a:gs pos="100000">
                <a:schemeClr val="tx1"/>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51448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sp>
        <p:nvSpPr>
          <p:cNvPr id="7" name="Rectangle 6">
            <a:extLst>
              <a:ext uri="{FF2B5EF4-FFF2-40B4-BE49-F238E27FC236}">
                <a16:creationId xmlns:a16="http://schemas.microsoft.com/office/drawing/2014/main" id="{633704AC-514A-4020-90F0-EF5A90D10A36}"/>
              </a:ext>
            </a:extLst>
          </p:cNvPr>
          <p:cNvSpPr/>
          <p:nvPr/>
        </p:nvSpPr>
        <p:spPr>
          <a:xfrm>
            <a:off x="107316" y="661539"/>
            <a:ext cx="5268916" cy="715581"/>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defRPr/>
            </a:pP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A secure virtualization platform that </a:t>
            </a:r>
            <a:r>
              <a:rPr lang="en-US" b="1" i="1" dirty="0">
                <a:solidFill>
                  <a:schemeClr val="accent2">
                    <a:lumMod val="40000"/>
                    <a:lumOff val="60000"/>
                  </a:schemeClr>
                </a:solidFill>
                <a:latin typeface="Arial" panose="020B0604020202020204" pitchFamily="34" charset="0"/>
                <a:cs typeface="Arial" panose="020B0604020202020204" pitchFamily="34" charset="0"/>
              </a:rPr>
              <a:t>pr</a:t>
            </a: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otects your critical </a:t>
            </a:r>
            <a:r>
              <a:rPr lang="en-US" b="1" i="1" dirty="0">
                <a:solidFill>
                  <a:schemeClr val="accent2">
                    <a:lumMod val="40000"/>
                    <a:lumOff val="60000"/>
                  </a:schemeClr>
                </a:solidFill>
                <a:latin typeface="Arial" panose="020B0604020202020204" pitchFamily="34" charset="0"/>
                <a:cs typeface="Arial" panose="020B0604020202020204" pitchFamily="34" charset="0"/>
              </a:rPr>
              <a:t>Linux</a:t>
            </a:r>
            <a:r>
              <a:rPr lang="en-US" b="1" i="1" baseline="30000" dirty="0">
                <a:solidFill>
                  <a:schemeClr val="accent2">
                    <a:lumMod val="40000"/>
                    <a:lumOff val="60000"/>
                  </a:schemeClr>
                </a:solidFill>
                <a:latin typeface="Arial" panose="020B0604020202020204" pitchFamily="34" charset="0"/>
                <a:cs typeface="Arial" panose="020B0604020202020204" pitchFamily="34" charset="0"/>
              </a:rPr>
              <a:t>®</a:t>
            </a:r>
            <a:r>
              <a:rPr lang="en-US" b="1" i="1" dirty="0">
                <a:solidFill>
                  <a:schemeClr val="accent2">
                    <a:lumMod val="40000"/>
                    <a:lumOff val="60000"/>
                  </a:schemeClr>
                </a:solidFill>
                <a:latin typeface="Arial" panose="020B0604020202020204" pitchFamily="34" charset="0"/>
                <a:cs typeface="Arial" panose="020B0604020202020204" pitchFamily="34" charset="0"/>
              </a:rPr>
              <a:t> </a:t>
            </a: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applications during build, deployment, and management lifecycle phases on IBM </a:t>
            </a:r>
            <a:r>
              <a:rPr lang="en-US" b="1" i="1" dirty="0">
                <a:solidFill>
                  <a:schemeClr val="accent2">
                    <a:lumMod val="40000"/>
                    <a:lumOff val="60000"/>
                  </a:schemeClr>
                </a:solidFill>
                <a:latin typeface="Arial" panose="020B0604020202020204" pitchFamily="34" charset="0"/>
                <a:cs typeface="Arial" panose="020B0604020202020204" pitchFamily="34" charset="0"/>
              </a:rPr>
              <a:t>Z</a:t>
            </a:r>
            <a:r>
              <a:rPr lang="en-US" b="1" i="1" baseline="30000" dirty="0">
                <a:solidFill>
                  <a:schemeClr val="accent2">
                    <a:lumMod val="40000"/>
                    <a:lumOff val="60000"/>
                  </a:schemeClr>
                </a:solidFill>
                <a:latin typeface="Arial" panose="020B0604020202020204" pitchFamily="34" charset="0"/>
                <a:cs typeface="Arial" panose="020B0604020202020204" pitchFamily="34" charset="0"/>
              </a:rPr>
              <a:t>®</a:t>
            </a:r>
            <a:r>
              <a:rPr lang="en-US" b="1" i="1" dirty="0">
                <a:solidFill>
                  <a:schemeClr val="accent2">
                    <a:lumMod val="40000"/>
                    <a:lumOff val="60000"/>
                  </a:schemeClr>
                </a:solidFill>
                <a:latin typeface="Arial" panose="020B0604020202020204" pitchFamily="34" charset="0"/>
                <a:cs typeface="Arial" panose="020B0604020202020204" pitchFamily="34" charset="0"/>
              </a:rPr>
              <a:t> </a:t>
            </a: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and LinuxONE</a:t>
            </a:r>
            <a:endParaRPr kumimoji="0" lang="en-US" sz="1350" b="0" i="0"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endParaRPr>
          </a:p>
        </p:txBody>
      </p:sp>
      <p:graphicFrame>
        <p:nvGraphicFramePr>
          <p:cNvPr id="8" name="Table 33">
            <a:extLst>
              <a:ext uri="{FF2B5EF4-FFF2-40B4-BE49-F238E27FC236}">
                <a16:creationId xmlns:a16="http://schemas.microsoft.com/office/drawing/2014/main" id="{472D44F4-BD1E-4BF9-858E-D586CEFAB7BA}"/>
              </a:ext>
            </a:extLst>
          </p:cNvPr>
          <p:cNvGraphicFramePr>
            <a:graphicFrameLocks noGrp="1"/>
          </p:cNvGraphicFramePr>
          <p:nvPr>
            <p:extLst>
              <p:ext uri="{D42A27DB-BD31-4B8C-83A1-F6EECF244321}">
                <p14:modId xmlns:p14="http://schemas.microsoft.com/office/powerpoint/2010/main" val="2106885980"/>
              </p:ext>
            </p:extLst>
          </p:nvPr>
        </p:nvGraphicFramePr>
        <p:xfrm>
          <a:off x="196737" y="1463833"/>
          <a:ext cx="5670663" cy="3090320"/>
        </p:xfrm>
        <a:graphic>
          <a:graphicData uri="http://schemas.openxmlformats.org/drawingml/2006/table">
            <a:tbl>
              <a:tblPr firstRow="1" bandRow="1">
                <a:tableStyleId>{5C22544A-7EE6-4342-B048-85BDC9FD1C3A}</a:tableStyleId>
              </a:tblPr>
              <a:tblGrid>
                <a:gridCol w="5670663">
                  <a:extLst>
                    <a:ext uri="{9D8B030D-6E8A-4147-A177-3AD203B41FA5}">
                      <a16:colId xmlns:a16="http://schemas.microsoft.com/office/drawing/2014/main" val="1191981035"/>
                    </a:ext>
                  </a:extLst>
                </a:gridCol>
              </a:tblGrid>
              <a:tr h="814589">
                <a:tc>
                  <a:txBody>
                    <a:bodyPr/>
                    <a:lstStyle/>
                    <a:p>
                      <a:pPr marL="914400" indent="0"/>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Build</a:t>
                      </a:r>
                      <a:r>
                        <a:rPr kumimoji="0" lang="en-US" sz="1700" b="1" i="0" u="none" strike="noStrike" kern="1200" cap="none" spc="0" normalizeH="0" baseline="0" noProof="0" dirty="0">
                          <a:ln>
                            <a:noFill/>
                          </a:ln>
                          <a:solidFill>
                            <a:srgbClr val="FFC000"/>
                          </a:solidFill>
                          <a:effectLst/>
                          <a:uLnTx/>
                          <a:uFillTx/>
                          <a:latin typeface="+mn-lt"/>
                          <a:ea typeface="Helvetica Neue"/>
                          <a:cs typeface="Helvetica Neue"/>
                          <a:sym typeface="Helvetica Neue"/>
                        </a:rPr>
                        <a:t> </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applications with integrity </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Leverage the secure image build process to sign images, </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validate code, and integrate into your CI/CD pipeline</a:t>
                      </a:r>
                    </a:p>
                  </a:txBody>
                  <a:tcPr marL="68580" marR="68580" marT="34290" marB="34290" anchor="ctr">
                    <a:lnL w="12700" cmpd="sng">
                      <a:noFill/>
                    </a:lnL>
                    <a:lnR w="12700" cmpd="sng">
                      <a:noFill/>
                    </a:lnR>
                    <a:lnT w="12700" cmpd="sng">
                      <a:noFill/>
                    </a:lnT>
                    <a:lnB w="3175" cap="flat" cmpd="sng" algn="ctr">
                      <a:solidFill>
                        <a:schemeClr val="bg2">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1143066"/>
                  </a:ext>
                </a:extLst>
              </a:tr>
              <a:tr h="646553">
                <a:tc>
                  <a:txBody>
                    <a:bodyPr/>
                    <a:lstStyle/>
                    <a:p>
                      <a:pPr marL="914400" indent="0"/>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Deploy</a:t>
                      </a:r>
                      <a:r>
                        <a:rPr kumimoji="0" lang="en-US" sz="1700" b="1" i="0" u="none" strike="noStrike" kern="1200" cap="none" spc="0" normalizeH="0" baseline="0" noProof="0" dirty="0">
                          <a:ln>
                            <a:noFill/>
                          </a:ln>
                          <a:solidFill>
                            <a:srgbClr val="FFC000"/>
                          </a:solidFill>
                          <a:effectLst/>
                          <a:uLnTx/>
                          <a:uFillTx/>
                          <a:latin typeface="+mn-lt"/>
                          <a:ea typeface="Helvetica Neue"/>
                          <a:cs typeface="Helvetica Neue"/>
                          <a:sym typeface="Helvetica Neue"/>
                        </a:rPr>
                        <a:t> </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workloads with trust</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Validate the provenance of your applications before deployment </a:t>
                      </a:r>
                    </a:p>
                  </a:txBody>
                  <a:tcPr marL="68580" marR="68580" marT="34290" marB="34290" anchor="ctr">
                    <a:lnL w="12700" cmpd="sng">
                      <a:noFill/>
                    </a:lnL>
                    <a:lnR w="12700" cmpd="sng">
                      <a:noFill/>
                    </a:lnR>
                    <a:lnT w="3175" cap="flat" cmpd="sng" algn="ctr">
                      <a:solidFill>
                        <a:schemeClr val="bg2">
                          <a:lumMod val="95000"/>
                        </a:schemeClr>
                      </a:solidFill>
                      <a:prstDash val="solid"/>
                      <a:round/>
                      <a:headEnd type="none" w="med" len="med"/>
                      <a:tailEnd type="none" w="med" len="med"/>
                    </a:lnT>
                    <a:lnB w="3175" cap="flat" cmpd="sng" algn="ctr">
                      <a:solidFill>
                        <a:schemeClr val="bg2">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920854"/>
                  </a:ext>
                </a:extLst>
              </a:tr>
              <a:tr h="814589">
                <a:tc>
                  <a:txBody>
                    <a:bodyPr/>
                    <a:lstStyle/>
                    <a:p>
                      <a:pPr marL="914400" indent="0"/>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Manage</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 applications with simplicity</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Manage your infrastructure without visibility to sensitive code or </a:t>
                      </a:r>
                      <a:b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b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data – RESTful API deployment</a:t>
                      </a:r>
                    </a:p>
                  </a:txBody>
                  <a:tcPr marL="68580" marR="68580" marT="34290" marB="34290" anchor="ctr">
                    <a:lnL w="12700" cmpd="sng">
                      <a:noFill/>
                    </a:lnL>
                    <a:lnR w="12700" cmpd="sng">
                      <a:noFill/>
                    </a:lnR>
                    <a:lnT w="3175" cap="flat" cmpd="sng" algn="ctr">
                      <a:solidFill>
                        <a:schemeClr val="bg2">
                          <a:lumMod val="95000"/>
                        </a:schemeClr>
                      </a:solidFill>
                      <a:prstDash val="solid"/>
                      <a:round/>
                      <a:headEnd type="none" w="med" len="med"/>
                      <a:tailEnd type="none" w="med" len="med"/>
                    </a:lnT>
                    <a:lnB w="3175" cap="flat" cmpd="sng" algn="ctr">
                      <a:solidFill>
                        <a:schemeClr val="bg2">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679764"/>
                  </a:ext>
                </a:extLst>
              </a:tr>
              <a:tr h="814589">
                <a:tc>
                  <a:txBody>
                    <a:bodyPr/>
                    <a:lstStyle/>
                    <a:p>
                      <a:pPr marL="914400" indent="0">
                        <a:tabLst/>
                      </a:pPr>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Encrypt &amp; Sign </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critical solution components</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Helvetica Neue"/>
                          <a:cs typeface="Helvetica Neue"/>
                          <a:sym typeface="Helvetica Neue"/>
                        </a:rPr>
                        <a:t>Give your images access to the industry leading FIPS 140-2 level 4 Hardware Security Module for signing and encryption needs</a:t>
                      </a:r>
                      <a:endParaRPr lang="en-US" sz="1700" dirty="0">
                        <a:solidFill>
                          <a:schemeClr val="bg2"/>
                        </a:solidFill>
                      </a:endParaRPr>
                    </a:p>
                  </a:txBody>
                  <a:tcPr marL="68580" marR="68580" marT="34290" marB="34290" anchor="ctr">
                    <a:lnL w="12700" cmpd="sng">
                      <a:noFill/>
                    </a:lnL>
                    <a:lnR w="12700" cmpd="sng">
                      <a:noFill/>
                    </a:lnR>
                    <a:lnT w="3175" cap="flat" cmpd="sng" algn="ctr">
                      <a:solidFill>
                        <a:schemeClr val="bg2">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26258224"/>
                  </a:ext>
                </a:extLst>
              </a:tr>
            </a:tbl>
          </a:graphicData>
        </a:graphic>
      </p:graphicFrame>
      <p:pic>
        <p:nvPicPr>
          <p:cNvPr id="9" name="Graphic 8">
            <a:extLst>
              <a:ext uri="{FF2B5EF4-FFF2-40B4-BE49-F238E27FC236}">
                <a16:creationId xmlns:a16="http://schemas.microsoft.com/office/drawing/2014/main" id="{540E5E25-00D5-4879-B869-DCE23BB8E9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493" y="3095906"/>
            <a:ext cx="466344" cy="466344"/>
          </a:xfrm>
          <a:prstGeom prst="rect">
            <a:avLst/>
          </a:prstGeom>
        </p:spPr>
      </p:pic>
      <p:pic>
        <p:nvPicPr>
          <p:cNvPr id="10" name="Graphic 9">
            <a:extLst>
              <a:ext uri="{FF2B5EF4-FFF2-40B4-BE49-F238E27FC236}">
                <a16:creationId xmlns:a16="http://schemas.microsoft.com/office/drawing/2014/main" id="{F7CFCA8C-ECC6-4F9E-B43E-C5C6EE443D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1731" y="2347187"/>
            <a:ext cx="466344" cy="466344"/>
          </a:xfrm>
          <a:prstGeom prst="rect">
            <a:avLst/>
          </a:prstGeom>
        </p:spPr>
      </p:pic>
      <p:pic>
        <p:nvPicPr>
          <p:cNvPr id="11" name="Graphic 10">
            <a:extLst>
              <a:ext uri="{FF2B5EF4-FFF2-40B4-BE49-F238E27FC236}">
                <a16:creationId xmlns:a16="http://schemas.microsoft.com/office/drawing/2014/main" id="{3D6D8C5E-1E8A-40BE-A8CF-7A54D5F51B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1731" y="1578715"/>
            <a:ext cx="466344" cy="466344"/>
          </a:xfrm>
          <a:prstGeom prst="rect">
            <a:avLst/>
          </a:prstGeom>
        </p:spPr>
      </p:pic>
      <p:pic>
        <p:nvPicPr>
          <p:cNvPr id="12" name="Graphic 11">
            <a:extLst>
              <a:ext uri="{FF2B5EF4-FFF2-40B4-BE49-F238E27FC236}">
                <a16:creationId xmlns:a16="http://schemas.microsoft.com/office/drawing/2014/main" id="{745E1A96-9F24-4E2B-B432-9BD008ED58D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433" y="3874808"/>
            <a:ext cx="466344" cy="466344"/>
          </a:xfrm>
          <a:prstGeom prst="rect">
            <a:avLst/>
          </a:prstGeom>
        </p:spPr>
      </p:pic>
      <p:sp>
        <p:nvSpPr>
          <p:cNvPr id="2" name="Title 1">
            <a:extLst>
              <a:ext uri="{FF2B5EF4-FFF2-40B4-BE49-F238E27FC236}">
                <a16:creationId xmlns:a16="http://schemas.microsoft.com/office/drawing/2014/main" id="{0AAA1BF8-7240-4C08-8AE6-898B41EB6646}"/>
              </a:ext>
            </a:extLst>
          </p:cNvPr>
          <p:cNvSpPr>
            <a:spLocks noGrp="1"/>
          </p:cNvSpPr>
          <p:nvPr>
            <p:ph type="title"/>
          </p:nvPr>
        </p:nvSpPr>
        <p:spPr>
          <a:xfrm>
            <a:off x="210312" y="201168"/>
            <a:ext cx="5657088" cy="804672"/>
          </a:xfrm>
        </p:spPr>
        <p:txBody>
          <a:bodyPr/>
          <a:lstStyle/>
          <a:p>
            <a:r>
              <a:rPr lang="en-US" dirty="0">
                <a:latin typeface="Arial" panose="020B0604020202020204" pitchFamily="34" charset="0"/>
                <a:cs typeface="Arial" panose="020B0604020202020204" pitchFamily="34" charset="0"/>
              </a:rPr>
              <a:t>IBM Hyper Protect virtual servers</a:t>
            </a:r>
            <a:endParaRPr lang="en-US" dirty="0"/>
          </a:p>
        </p:txBody>
      </p:sp>
      <p:sp>
        <p:nvSpPr>
          <p:cNvPr id="4" name="Footer Placeholder 3">
            <a:extLst>
              <a:ext uri="{FF2B5EF4-FFF2-40B4-BE49-F238E27FC236}">
                <a16:creationId xmlns:a16="http://schemas.microsoft.com/office/drawing/2014/main" id="{D6A3BA98-5F22-4C87-9DB3-25D665A84307}"/>
              </a:ext>
            </a:extLst>
          </p:cNvPr>
          <p:cNvSpPr>
            <a:spLocks noGrp="1"/>
          </p:cNvSpPr>
          <p:nvPr>
            <p:ph type="ftr" sz="quarter" idx="3"/>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436634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2A787C-76F2-4DCC-B546-C2C7B424DE6C}"/>
              </a:ext>
            </a:extLst>
          </p:cNvPr>
          <p:cNvSpPr>
            <a:spLocks noGrp="1"/>
          </p:cNvSpPr>
          <p:nvPr>
            <p:ph type="title"/>
          </p:nvPr>
        </p:nvSpPr>
        <p:spPr/>
        <p:txBody>
          <a:bodyPr/>
          <a:lstStyle/>
          <a:p>
            <a:r>
              <a:rPr lang="en-US" sz="2400" dirty="0">
                <a:solidFill>
                  <a:srgbClr val="FFFFFF"/>
                </a:solidFill>
                <a:latin typeface="Arial" panose="020B0604020202020204" pitchFamily="34" charset="0"/>
                <a:cs typeface="Arial" panose="020B0604020202020204" pitchFamily="34" charset="0"/>
              </a:rPr>
              <a:t>Where it matters</a:t>
            </a:r>
            <a:br>
              <a:rPr lang="en-US" sz="1400" dirty="0">
                <a:solidFill>
                  <a:srgbClr val="FFFFFF"/>
                </a:solidFill>
                <a:latin typeface="Arial" panose="020B0604020202020204" pitchFamily="34" charset="0"/>
                <a:cs typeface="Arial" panose="020B0604020202020204" pitchFamily="34" charset="0"/>
              </a:rPr>
            </a:br>
            <a:br>
              <a:rPr lang="en-US" sz="1400" dirty="0">
                <a:solidFill>
                  <a:srgbClr val="FFFFFF"/>
                </a:solidFill>
                <a:latin typeface="Arial" panose="020B0604020202020204" pitchFamily="34" charset="0"/>
                <a:cs typeface="Arial" panose="020B0604020202020204" pitchFamily="34" charset="0"/>
              </a:rPr>
            </a:br>
            <a:r>
              <a:rPr lang="en-US" sz="2000" i="1" dirty="0">
                <a:solidFill>
                  <a:srgbClr val="FFFFFF"/>
                </a:solidFill>
                <a:latin typeface="Arial" panose="020B0604020202020204" pitchFamily="34" charset="0"/>
                <a:cs typeface="Arial" panose="020B0604020202020204" pitchFamily="34" charset="0"/>
              </a:rPr>
              <a:t>A Secure Infrastructure Foundation</a:t>
            </a:r>
            <a:br>
              <a:rPr lang="en-US" sz="1800" dirty="0">
                <a:solidFill>
                  <a:srgbClr val="FFFFFF"/>
                </a:solidFill>
                <a:latin typeface="Arial" panose="020B0604020202020204" pitchFamily="34" charset="0"/>
                <a:cs typeface="Arial" panose="020B0604020202020204" pitchFamily="34" charset="0"/>
              </a:rPr>
            </a:br>
            <a:br>
              <a:rPr lang="en-US" sz="1800" dirty="0">
                <a:solidFill>
                  <a:srgbClr val="FFFFFF"/>
                </a:solidFill>
                <a:latin typeface="Arial" panose="020B0604020202020204" pitchFamily="34" charset="0"/>
                <a:cs typeface="Arial" panose="020B0604020202020204" pitchFamily="34" charset="0"/>
              </a:rPr>
            </a:br>
            <a:r>
              <a:rPr lang="en-US" sz="1800" dirty="0">
                <a:solidFill>
                  <a:srgbClr val="FFFFFF"/>
                </a:solidFill>
                <a:latin typeface="Arial" panose="020B0604020202020204" pitchFamily="34" charset="0"/>
                <a:cs typeface="Arial" panose="020B0604020202020204" pitchFamily="34" charset="0"/>
              </a:rPr>
              <a:t>IBM Hyper Protect Virtual Servers serves as both a solution for external clients </a:t>
            </a:r>
            <a:br>
              <a:rPr lang="en-US" sz="1800" dirty="0">
                <a:solidFill>
                  <a:srgbClr val="FFFFFF"/>
                </a:solidFill>
                <a:latin typeface="Arial" panose="020B0604020202020204" pitchFamily="34" charset="0"/>
                <a:cs typeface="Arial" panose="020B0604020202020204" pitchFamily="34" charset="0"/>
              </a:rPr>
            </a:br>
            <a:r>
              <a:rPr lang="en-US" sz="1800" dirty="0">
                <a:solidFill>
                  <a:srgbClr val="FFFFFF"/>
                </a:solidFill>
                <a:latin typeface="Arial" panose="020B0604020202020204" pitchFamily="34" charset="0"/>
                <a:cs typeface="Arial" panose="020B0604020202020204" pitchFamily="34" charset="0"/>
              </a:rPr>
              <a:t>to securely build Docker based applications on IBM Z and LinuxONE and a foundational component of IBM solutions</a:t>
            </a:r>
            <a:br>
              <a:rPr lang="en-US" sz="1800" dirty="0">
                <a:solidFill>
                  <a:srgbClr val="FFFFFF"/>
                </a:solidFill>
                <a:latin typeface="Arial" panose="020B0604020202020204" pitchFamily="34" charset="0"/>
                <a:cs typeface="Arial" panose="020B0604020202020204" pitchFamily="34" charset="0"/>
              </a:rPr>
            </a:br>
            <a:endParaRPr lang="en-US" sz="1800" dirty="0"/>
          </a:p>
        </p:txBody>
      </p:sp>
      <p:sp>
        <p:nvSpPr>
          <p:cNvPr id="9" name="Content Placeholder 8">
            <a:extLst>
              <a:ext uri="{FF2B5EF4-FFF2-40B4-BE49-F238E27FC236}">
                <a16:creationId xmlns:a16="http://schemas.microsoft.com/office/drawing/2014/main" id="{AB6BDA63-01F1-4448-982F-D6FC5337D1F8}"/>
              </a:ext>
            </a:extLst>
          </p:cNvPr>
          <p:cNvSpPr>
            <a:spLocks noGrp="1"/>
          </p:cNvSpPr>
          <p:nvPr>
            <p:ph sz="quarter" idx="20"/>
          </p:nvPr>
        </p:nvSpPr>
        <p:spPr/>
        <p:txBody>
          <a:bodyPr/>
          <a:lstStyle/>
          <a:p>
            <a:r>
              <a:rPr lang="en-US" b="1" dirty="0">
                <a:latin typeface="+mj-lt"/>
              </a:rPr>
              <a:t>Hyper Protect Digital Assets Platform</a:t>
            </a:r>
          </a:p>
          <a:p>
            <a:r>
              <a:rPr lang="en-US" sz="1238" i="1" dirty="0">
                <a:solidFill>
                  <a:srgbClr val="FFFFFF"/>
                </a:solidFill>
                <a:latin typeface="+mj-lt"/>
                <a:ea typeface="Times New Roman" panose="02020603050405020304" pitchFamily="18" charset="0"/>
                <a:cs typeface="Times New Roman" panose="02020603050405020304" pitchFamily="18" charset="0"/>
              </a:rPr>
              <a:t>Enables custodians, exchanges, &amp; Distributed Ledger Technology (DLT) ecosystem partners to protect tokenized assets and validate participants for transactions</a:t>
            </a:r>
          </a:p>
        </p:txBody>
      </p:sp>
      <p:sp>
        <p:nvSpPr>
          <p:cNvPr id="8" name="Content Placeholder 7">
            <a:extLst>
              <a:ext uri="{FF2B5EF4-FFF2-40B4-BE49-F238E27FC236}">
                <a16:creationId xmlns:a16="http://schemas.microsoft.com/office/drawing/2014/main" id="{D3906342-0A0C-4FE6-9FAF-B174C6292493}"/>
              </a:ext>
            </a:extLst>
          </p:cNvPr>
          <p:cNvSpPr>
            <a:spLocks noGrp="1"/>
          </p:cNvSpPr>
          <p:nvPr>
            <p:ph sz="quarter" idx="19"/>
          </p:nvPr>
        </p:nvSpPr>
        <p:spPr/>
        <p:txBody>
          <a:bodyPr/>
          <a:lstStyle/>
          <a:p>
            <a:r>
              <a:rPr lang="en-US" b="1" dirty="0">
                <a:latin typeface="+mj-lt"/>
              </a:rPr>
              <a:t>Data Privacy Passports</a:t>
            </a:r>
          </a:p>
          <a:p>
            <a:r>
              <a:rPr lang="en-US" sz="1238" i="1" dirty="0">
                <a:solidFill>
                  <a:srgbClr val="FFFFFF"/>
                </a:solidFill>
                <a:latin typeface="+mj-lt"/>
                <a:ea typeface="Times New Roman" panose="02020603050405020304" pitchFamily="18" charset="0"/>
                <a:cs typeface="Times New Roman" panose="02020603050405020304" pitchFamily="18" charset="0"/>
              </a:rPr>
              <a:t>Provides a secure host environment to deploy the Passport Controller used for policy enforcement and data transformation in Data Privacy Passports</a:t>
            </a:r>
          </a:p>
        </p:txBody>
      </p:sp>
      <p:sp>
        <p:nvSpPr>
          <p:cNvPr id="6" name="Content Placeholder 5">
            <a:extLst>
              <a:ext uri="{FF2B5EF4-FFF2-40B4-BE49-F238E27FC236}">
                <a16:creationId xmlns:a16="http://schemas.microsoft.com/office/drawing/2014/main" id="{9AC26CF5-A3AC-45F9-AFEF-5D794AE1F80A}"/>
              </a:ext>
            </a:extLst>
          </p:cNvPr>
          <p:cNvSpPr>
            <a:spLocks noGrp="1"/>
          </p:cNvSpPr>
          <p:nvPr>
            <p:ph sz="quarter" idx="17"/>
          </p:nvPr>
        </p:nvSpPr>
        <p:spPr/>
        <p:txBody>
          <a:bodyPr/>
          <a:lstStyle/>
          <a:p>
            <a:r>
              <a:rPr lang="en-US" b="1" dirty="0">
                <a:latin typeface="+mj-lt"/>
              </a:rPr>
              <a:t>Reduce Regulatory Compliance Scope</a:t>
            </a:r>
          </a:p>
          <a:p>
            <a:r>
              <a:rPr lang="en-US" sz="1238" i="1" dirty="0">
                <a:solidFill>
                  <a:srgbClr val="FFFFFF"/>
                </a:solidFill>
                <a:latin typeface="+mj-lt"/>
                <a:ea typeface="Times New Roman" panose="02020603050405020304" pitchFamily="18" charset="0"/>
                <a:cs typeface="Times New Roman" panose="02020603050405020304" pitchFamily="18" charset="0"/>
              </a:rPr>
              <a:t>Host sensitive workloads that require a high degree of isolation and data protection to meet security &amp; compliance needs for your organization, industry, or geography</a:t>
            </a:r>
          </a:p>
        </p:txBody>
      </p:sp>
      <p:sp>
        <p:nvSpPr>
          <p:cNvPr id="7" name="Content Placeholder 6">
            <a:extLst>
              <a:ext uri="{FF2B5EF4-FFF2-40B4-BE49-F238E27FC236}">
                <a16:creationId xmlns:a16="http://schemas.microsoft.com/office/drawing/2014/main" id="{60F1B9A3-139F-41EB-BEA6-A585F2D2A4E4}"/>
              </a:ext>
            </a:extLst>
          </p:cNvPr>
          <p:cNvSpPr>
            <a:spLocks noGrp="1"/>
          </p:cNvSpPr>
          <p:nvPr>
            <p:ph sz="quarter" idx="18"/>
          </p:nvPr>
        </p:nvSpPr>
        <p:spPr/>
        <p:txBody>
          <a:bodyPr/>
          <a:lstStyle/>
          <a:p>
            <a:pPr>
              <a:spcBef>
                <a:spcPts val="650"/>
              </a:spcBef>
            </a:pPr>
            <a:endParaRPr lang="en-US" sz="1300" i="1" dirty="0">
              <a:solidFill>
                <a:srgbClr val="FFFFFF"/>
              </a:solidFill>
              <a:latin typeface="+mj-lt"/>
              <a:ea typeface="Times New Roman" panose="02020603050405020304" pitchFamily="18" charset="0"/>
              <a:cs typeface="Times New Roman" panose="02020603050405020304" pitchFamily="18" charset="0"/>
            </a:endParaRPr>
          </a:p>
          <a:p>
            <a:pPr>
              <a:spcBef>
                <a:spcPts val="650"/>
              </a:spcBef>
            </a:pPr>
            <a:endParaRPr lang="en-US" sz="1300" i="1" dirty="0">
              <a:solidFill>
                <a:srgbClr val="FFFFFF"/>
              </a:solidFill>
              <a:latin typeface="+mj-lt"/>
              <a:ea typeface="Times New Roman" panose="02020603050405020304" pitchFamily="18" charset="0"/>
              <a:cs typeface="Times New Roman" panose="02020603050405020304" pitchFamily="18" charset="0"/>
            </a:endParaRPr>
          </a:p>
          <a:p>
            <a:pPr>
              <a:spcBef>
                <a:spcPts val="650"/>
              </a:spcBef>
            </a:pPr>
            <a:r>
              <a:rPr lang="en-US" sz="1238" i="1" dirty="0">
                <a:solidFill>
                  <a:srgbClr val="FFFFFF"/>
                </a:solidFill>
                <a:latin typeface="+mj-lt"/>
                <a:ea typeface="Times New Roman" panose="02020603050405020304" pitchFamily="18" charset="0"/>
                <a:cs typeface="Times New Roman" panose="02020603050405020304" pitchFamily="18" charset="0"/>
              </a:rPr>
              <a:t>FUTURE / ROADMAP: Enable clients to securely build their Platform as a Service, protecting critical containerized workloads from even cloud / k8s admins</a:t>
            </a:r>
          </a:p>
        </p:txBody>
      </p:sp>
      <p:sp>
        <p:nvSpPr>
          <p:cNvPr id="4" name="Footer Placeholder 3">
            <a:extLst>
              <a:ext uri="{FF2B5EF4-FFF2-40B4-BE49-F238E27FC236}">
                <a16:creationId xmlns:a16="http://schemas.microsoft.com/office/drawing/2014/main" id="{19B7B29D-6F9A-468A-9BB0-8872CF0B7565}"/>
              </a:ext>
            </a:extLst>
          </p:cNvPr>
          <p:cNvSpPr>
            <a:spLocks noGrp="1"/>
          </p:cNvSpPr>
          <p:nvPr>
            <p:ph type="ftr" sz="quarter" idx="3"/>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685966">
              <a:defRPr/>
            </a:pPr>
            <a:r>
              <a:rPr lang="en-US"/>
              <a:t>IBM Z &amp; IBM LinuxONE / IBM Hyper Protect Virtual Servers on-premises / © 2020 IBM Corporation</a:t>
            </a:r>
            <a:endParaRPr lang="en-US" dirty="0">
              <a:solidFill>
                <a:srgbClr val="FFFFFF"/>
              </a:solidFill>
              <a:latin typeface="Arial"/>
            </a:endParaRPr>
          </a:p>
        </p:txBody>
      </p:sp>
      <p:pic>
        <p:nvPicPr>
          <p:cNvPr id="12" name="Picture 11" descr="A picture containing drawing&#10;&#10;Description automatically generated">
            <a:extLst>
              <a:ext uri="{FF2B5EF4-FFF2-40B4-BE49-F238E27FC236}">
                <a16:creationId xmlns:a16="http://schemas.microsoft.com/office/drawing/2014/main" id="{800E6D08-2667-41FE-806F-F43350EFCE57}"/>
              </a:ext>
            </a:extLst>
          </p:cNvPr>
          <p:cNvPicPr>
            <a:picLocks noChangeAspect="1"/>
          </p:cNvPicPr>
          <p:nvPr/>
        </p:nvPicPr>
        <p:blipFill>
          <a:blip r:embed="rId3"/>
          <a:stretch>
            <a:fillRect/>
          </a:stretch>
        </p:blipFill>
        <p:spPr>
          <a:xfrm>
            <a:off x="6781797" y="2569463"/>
            <a:ext cx="2133604" cy="795530"/>
          </a:xfrm>
          <a:prstGeom prst="rect">
            <a:avLst/>
          </a:prstGeom>
        </p:spPr>
      </p:pic>
    </p:spTree>
    <p:extLst>
      <p:ext uri="{BB962C8B-B14F-4D97-AF65-F5344CB8AC3E}">
        <p14:creationId xmlns:p14="http://schemas.microsoft.com/office/powerpoint/2010/main" val="1891137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4F5E44C-397A-4500-AF59-237BEB5A9CEF}"/>
              </a:ext>
            </a:extLst>
          </p:cNvPr>
          <p:cNvSpPr/>
          <p:nvPr/>
        </p:nvSpPr>
        <p:spPr bwMode="auto">
          <a:xfrm>
            <a:off x="5033108" y="0"/>
            <a:ext cx="4110892" cy="5143500"/>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2" name="Title 1">
            <a:extLst>
              <a:ext uri="{FF2B5EF4-FFF2-40B4-BE49-F238E27FC236}">
                <a16:creationId xmlns:a16="http://schemas.microsoft.com/office/drawing/2014/main" id="{C6A0EF82-E6BA-8547-8D04-A6F86306F40A}"/>
              </a:ext>
            </a:extLst>
          </p:cNvPr>
          <p:cNvSpPr>
            <a:spLocks noGrp="1"/>
          </p:cNvSpPr>
          <p:nvPr>
            <p:ph type="title"/>
          </p:nvPr>
        </p:nvSpPr>
        <p:spPr>
          <a:xfrm>
            <a:off x="210312" y="201168"/>
            <a:ext cx="4684622" cy="804672"/>
          </a:xfrm>
        </p:spPr>
        <p:txBody>
          <a:bodyPr/>
          <a:lstStyle/>
          <a:p>
            <a:r>
              <a:rPr lang="en-US" dirty="0">
                <a:solidFill>
                  <a:srgbClr val="FFFFFF"/>
                </a:solidFill>
              </a:rPr>
              <a:t>Trading digital assets with trust and security: Phoenix Systems &amp; KORE Technologies</a:t>
            </a:r>
            <a:br>
              <a:rPr lang="en-US" dirty="0">
                <a:solidFill>
                  <a:srgbClr val="FFFFFF"/>
                </a:solidFill>
              </a:rPr>
            </a:br>
            <a:endParaRPr lang="en-US" dirty="0"/>
          </a:p>
        </p:txBody>
      </p:sp>
      <p:sp>
        <p:nvSpPr>
          <p:cNvPr id="4" name="Footer Placeholder 3">
            <a:extLst>
              <a:ext uri="{FF2B5EF4-FFF2-40B4-BE49-F238E27FC236}">
                <a16:creationId xmlns:a16="http://schemas.microsoft.com/office/drawing/2014/main" id="{FC0ABA90-E84C-0F49-88EA-65C8BCF78835}"/>
              </a:ext>
            </a:extLst>
          </p:cNvPr>
          <p:cNvSpPr>
            <a:spLocks noGrp="1"/>
          </p:cNvSpPr>
          <p:nvPr>
            <p:ph type="ftr" sz="quarter" idx="3"/>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sp>
        <p:nvSpPr>
          <p:cNvPr id="5" name="Rectangle 4">
            <a:extLst>
              <a:ext uri="{FF2B5EF4-FFF2-40B4-BE49-F238E27FC236}">
                <a16:creationId xmlns:a16="http://schemas.microsoft.com/office/drawing/2014/main" id="{BF389B47-38C7-CA4F-99CA-7FBA03687554}"/>
              </a:ext>
            </a:extLst>
          </p:cNvPr>
          <p:cNvSpPr/>
          <p:nvPr/>
        </p:nvSpPr>
        <p:spPr>
          <a:xfrm>
            <a:off x="228600" y="1370513"/>
            <a:ext cx="4114800" cy="369332"/>
          </a:xfrm>
          <a:prstGeom prst="rect">
            <a:avLst/>
          </a:prstGeom>
        </p:spPr>
        <p:txBody>
          <a:bodyPr wrap="square">
            <a:spAutoFit/>
          </a:bodyPr>
          <a:lstStyle/>
          <a:p>
            <a:pPr defTabSz="685766" eaLnBrk="0" fontAlgn="base" hangingPunct="0">
              <a:spcBef>
                <a:spcPct val="0"/>
              </a:spcBef>
              <a:spcAft>
                <a:spcPct val="0"/>
              </a:spcAft>
              <a:defRPr/>
            </a:pPr>
            <a:r>
              <a:rPr lang="en-US" sz="1800" b="1" dirty="0">
                <a:solidFill>
                  <a:srgbClr val="FFFFFF"/>
                </a:solidFill>
              </a:rPr>
              <a:t>Solution</a:t>
            </a:r>
            <a:r>
              <a:rPr lang="en-US" sz="1800" dirty="0">
                <a:solidFill>
                  <a:srgbClr val="FFFFFF"/>
                </a:solidFill>
              </a:rPr>
              <a:t>:</a:t>
            </a:r>
            <a:endParaRPr lang="en-US" sz="1800" dirty="0">
              <a:solidFill>
                <a:srgbClr val="000000"/>
              </a:solidFill>
            </a:endParaRPr>
          </a:p>
        </p:txBody>
      </p:sp>
      <p:sp>
        <p:nvSpPr>
          <p:cNvPr id="6" name="Rectangle 5">
            <a:extLst>
              <a:ext uri="{FF2B5EF4-FFF2-40B4-BE49-F238E27FC236}">
                <a16:creationId xmlns:a16="http://schemas.microsoft.com/office/drawing/2014/main" id="{96FF1DC9-C0AA-ED49-9EEB-CB594CDDE201}"/>
              </a:ext>
            </a:extLst>
          </p:cNvPr>
          <p:cNvSpPr/>
          <p:nvPr/>
        </p:nvSpPr>
        <p:spPr>
          <a:xfrm>
            <a:off x="228600" y="1701830"/>
            <a:ext cx="4007248" cy="923330"/>
          </a:xfrm>
          <a:prstGeom prst="rect">
            <a:avLst/>
          </a:prstGeom>
        </p:spPr>
        <p:txBody>
          <a:bodyPr wrap="square">
            <a:spAutoFit/>
          </a:bodyPr>
          <a:lstStyle/>
          <a:p>
            <a:pPr marL="171442" indent="-171442" defTabSz="685766" eaLnBrk="0" fontAlgn="base" hangingPunct="0">
              <a:spcBef>
                <a:spcPct val="0"/>
              </a:spcBef>
              <a:spcAft>
                <a:spcPct val="0"/>
              </a:spcAft>
              <a:buFont typeface="Arial" panose="020B0604020202020204" pitchFamily="34" charset="0"/>
              <a:buChar char="•"/>
              <a:defRPr/>
            </a:pPr>
            <a:r>
              <a:rPr lang="en-US" sz="1800" dirty="0">
                <a:solidFill>
                  <a:schemeClr val="accent2">
                    <a:lumMod val="40000"/>
                    <a:lumOff val="60000"/>
                  </a:schemeClr>
                </a:solidFill>
              </a:rPr>
              <a:t>IBM LinuxONE</a:t>
            </a:r>
          </a:p>
          <a:p>
            <a:pPr marL="182872" indent="-182872" defTabSz="685766">
              <a:buFont typeface="Arial" panose="020B0604020202020204" pitchFamily="34" charset="0"/>
              <a:buChar char="•"/>
              <a:defRPr/>
            </a:pPr>
            <a:r>
              <a:rPr lang="en-US" sz="1800" dirty="0">
                <a:solidFill>
                  <a:schemeClr val="accent2">
                    <a:lumMod val="40000"/>
                    <a:lumOff val="60000"/>
                  </a:schemeClr>
                </a:solidFill>
              </a:rPr>
              <a:t>IBM Hyper Protect Virtual Servers</a:t>
            </a:r>
          </a:p>
          <a:p>
            <a:pPr marL="182872" indent="-182872" defTabSz="685766">
              <a:buFont typeface="Arial" panose="020B0604020202020204" pitchFamily="34" charset="0"/>
              <a:buChar char="•"/>
              <a:defRPr/>
            </a:pPr>
            <a:r>
              <a:rPr lang="en-US" sz="1800" dirty="0">
                <a:solidFill>
                  <a:schemeClr val="accent2">
                    <a:lumMod val="40000"/>
                    <a:lumOff val="60000"/>
                  </a:schemeClr>
                </a:solidFill>
              </a:rPr>
              <a:t>IBM Blockchain</a:t>
            </a:r>
          </a:p>
        </p:txBody>
      </p:sp>
      <p:sp>
        <p:nvSpPr>
          <p:cNvPr id="7" name="Rectangle 6">
            <a:extLst>
              <a:ext uri="{FF2B5EF4-FFF2-40B4-BE49-F238E27FC236}">
                <a16:creationId xmlns:a16="http://schemas.microsoft.com/office/drawing/2014/main" id="{1316F506-C2A3-C14E-88AE-B364919E28E4}"/>
              </a:ext>
            </a:extLst>
          </p:cNvPr>
          <p:cNvSpPr/>
          <p:nvPr/>
        </p:nvSpPr>
        <p:spPr>
          <a:xfrm>
            <a:off x="228600" y="2785099"/>
            <a:ext cx="4490982" cy="1823576"/>
          </a:xfrm>
          <a:prstGeom prst="rect">
            <a:avLst/>
          </a:prstGeom>
        </p:spPr>
        <p:txBody>
          <a:bodyPr wrap="square">
            <a:spAutoFit/>
          </a:bodyPr>
          <a:lstStyle/>
          <a:p>
            <a:pPr defTabSz="685766" eaLnBrk="0" fontAlgn="base" hangingPunct="0">
              <a:spcBef>
                <a:spcPct val="0"/>
              </a:spcBef>
              <a:spcAft>
                <a:spcPct val="0"/>
              </a:spcAft>
              <a:defRPr/>
            </a:pPr>
            <a:r>
              <a:rPr lang="en-US" sz="1800" b="1" dirty="0">
                <a:solidFill>
                  <a:srgbClr val="FFFFFF"/>
                </a:solidFill>
              </a:rPr>
              <a:t>Solution Value:</a:t>
            </a:r>
          </a:p>
          <a:p>
            <a:pPr marL="257168" indent="-257168" defTabSz="685783">
              <a:buFont typeface="Wingdings" pitchFamily="2" charset="2"/>
              <a:buChar char="ü"/>
              <a:defRPr/>
            </a:pPr>
            <a:r>
              <a:rPr lang="en-US" dirty="0">
                <a:solidFill>
                  <a:srgbClr val="FFC000"/>
                </a:solidFill>
              </a:rPr>
              <a:t>Boosts processing power eight-fold </a:t>
            </a:r>
          </a:p>
          <a:p>
            <a:pPr marL="257168" indent="-257168" defTabSz="685783">
              <a:buFont typeface="Wingdings" pitchFamily="2" charset="2"/>
              <a:buChar char="ü"/>
              <a:defRPr/>
            </a:pPr>
            <a:r>
              <a:rPr lang="en-US" dirty="0">
                <a:solidFill>
                  <a:srgbClr val="FFC000"/>
                </a:solidFill>
              </a:rPr>
              <a:t>End-to end-security via data encryption and isolation of customer environments </a:t>
            </a:r>
          </a:p>
          <a:p>
            <a:pPr marL="257168" indent="-257168" defTabSz="685783">
              <a:buFont typeface="Wingdings" pitchFamily="2" charset="2"/>
              <a:buChar char="ü"/>
              <a:defRPr/>
            </a:pPr>
            <a:r>
              <a:rPr lang="en-US" dirty="0">
                <a:solidFill>
                  <a:srgbClr val="FFC000"/>
                </a:solidFill>
              </a:rPr>
              <a:t>Simplifies compliance with regulatory policies</a:t>
            </a:r>
          </a:p>
          <a:p>
            <a:pPr marL="257168" indent="-257168" defTabSz="685783">
              <a:buFont typeface="Wingdings" pitchFamily="2" charset="2"/>
              <a:buChar char="ü"/>
              <a:defRPr/>
            </a:pPr>
            <a:r>
              <a:rPr lang="en-US" dirty="0">
                <a:solidFill>
                  <a:srgbClr val="FFC000"/>
                </a:solidFill>
              </a:rPr>
              <a:t>Seamless scaling and speed of delivery of new applications code via containerization</a:t>
            </a:r>
          </a:p>
          <a:p>
            <a:pPr defTabSz="685766" eaLnBrk="0" fontAlgn="base" hangingPunct="0">
              <a:spcBef>
                <a:spcPct val="0"/>
              </a:spcBef>
              <a:spcAft>
                <a:spcPct val="0"/>
              </a:spcAft>
              <a:defRPr/>
            </a:pPr>
            <a:endParaRPr lang="en-US" b="1" dirty="0">
              <a:solidFill>
                <a:srgbClr val="FFC000"/>
              </a:solidFill>
            </a:endParaRPr>
          </a:p>
        </p:txBody>
      </p:sp>
      <p:pic>
        <p:nvPicPr>
          <p:cNvPr id="8" name="Picture 7">
            <a:extLst>
              <a:ext uri="{FF2B5EF4-FFF2-40B4-BE49-F238E27FC236}">
                <a16:creationId xmlns:a16="http://schemas.microsoft.com/office/drawing/2014/main" id="{AFEBE70F-4C64-3A47-9661-A3AD970AF423}"/>
              </a:ext>
            </a:extLst>
          </p:cNvPr>
          <p:cNvPicPr>
            <a:picLocks noChangeAspect="1"/>
          </p:cNvPicPr>
          <p:nvPr/>
        </p:nvPicPr>
        <p:blipFill rotWithShape="1">
          <a:blip r:embed="rId3">
            <a:alphaModFix amt="50000"/>
          </a:blip>
          <a:srcRect l="23499" t="-11646" r="15459" b="-10762"/>
          <a:stretch/>
        </p:blipFill>
        <p:spPr>
          <a:xfrm>
            <a:off x="4572001" y="-565371"/>
            <a:ext cx="4684623" cy="6274242"/>
          </a:xfrm>
          <a:prstGeom prst="rect">
            <a:avLst/>
          </a:prstGeom>
          <a:effectLst>
            <a:softEdge rad="889000"/>
          </a:effectLst>
        </p:spPr>
      </p:pic>
      <p:sp>
        <p:nvSpPr>
          <p:cNvPr id="9" name="Rectangle 8">
            <a:extLst>
              <a:ext uri="{FF2B5EF4-FFF2-40B4-BE49-F238E27FC236}">
                <a16:creationId xmlns:a16="http://schemas.microsoft.com/office/drawing/2014/main" id="{14F7DA12-9313-4B21-9C20-60ECA11D2DB0}"/>
              </a:ext>
            </a:extLst>
          </p:cNvPr>
          <p:cNvSpPr/>
          <p:nvPr/>
        </p:nvSpPr>
        <p:spPr bwMode="auto">
          <a:xfrm>
            <a:off x="5096603" y="202140"/>
            <a:ext cx="4047397" cy="4624340"/>
          </a:xfrm>
          <a:prstGeom prst="rect">
            <a:avLst/>
          </a:prstGeom>
          <a:solidFill>
            <a:srgbClr val="FFFFFF">
              <a:alpha val="69804"/>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pic>
        <p:nvPicPr>
          <p:cNvPr id="11" name="Picture 10">
            <a:extLst>
              <a:ext uri="{FF2B5EF4-FFF2-40B4-BE49-F238E27FC236}">
                <a16:creationId xmlns:a16="http://schemas.microsoft.com/office/drawing/2014/main" id="{EAD22500-98BC-BA4F-A365-C943BA92C71E}"/>
              </a:ext>
            </a:extLst>
          </p:cNvPr>
          <p:cNvPicPr>
            <a:picLocks noChangeAspect="1"/>
          </p:cNvPicPr>
          <p:nvPr/>
        </p:nvPicPr>
        <p:blipFill>
          <a:blip r:embed="rId4"/>
          <a:stretch>
            <a:fillRect/>
          </a:stretch>
        </p:blipFill>
        <p:spPr>
          <a:xfrm>
            <a:off x="5307629" y="245424"/>
            <a:ext cx="3100742" cy="686670"/>
          </a:xfrm>
          <a:prstGeom prst="rect">
            <a:avLst/>
          </a:prstGeom>
        </p:spPr>
      </p:pic>
      <p:sp>
        <p:nvSpPr>
          <p:cNvPr id="15" name="Rectangle 14">
            <a:extLst>
              <a:ext uri="{FF2B5EF4-FFF2-40B4-BE49-F238E27FC236}">
                <a16:creationId xmlns:a16="http://schemas.microsoft.com/office/drawing/2014/main" id="{AACA1E53-842D-3147-8A8A-C43C21B4E2FA}"/>
              </a:ext>
            </a:extLst>
          </p:cNvPr>
          <p:cNvSpPr/>
          <p:nvPr/>
        </p:nvSpPr>
        <p:spPr>
          <a:xfrm>
            <a:off x="5175504" y="4248015"/>
            <a:ext cx="3491758" cy="276999"/>
          </a:xfrm>
          <a:prstGeom prst="rect">
            <a:avLst/>
          </a:prstGeom>
        </p:spPr>
        <p:txBody>
          <a:bodyPr wrap="square">
            <a:spAutoFit/>
          </a:bodyPr>
          <a:lstStyle/>
          <a:p>
            <a:pPr defTabSz="685783">
              <a:defRPr/>
            </a:pPr>
            <a:r>
              <a:rPr lang="en-US" sz="1200" b="1" i="1" dirty="0"/>
              <a:t>Check out the </a:t>
            </a:r>
            <a:r>
              <a:rPr lang="en-US" sz="1200" b="1" i="1" dirty="0">
                <a:hlinkClick r:id="rId5">
                  <a:extLst>
                    <a:ext uri="{A12FA001-AC4F-418D-AE19-62706E023703}">
                      <ahyp:hlinkClr xmlns:ahyp="http://schemas.microsoft.com/office/drawing/2018/hyperlinkcolor" val="tx"/>
                    </a:ext>
                  </a:extLst>
                </a:hlinkClick>
              </a:rPr>
              <a:t>Video</a:t>
            </a:r>
            <a:r>
              <a:rPr lang="en-US" sz="1200" b="1" i="1" dirty="0"/>
              <a:t> </a:t>
            </a:r>
          </a:p>
        </p:txBody>
      </p:sp>
      <p:sp>
        <p:nvSpPr>
          <p:cNvPr id="16" name="TextBox 15">
            <a:extLst>
              <a:ext uri="{FF2B5EF4-FFF2-40B4-BE49-F238E27FC236}">
                <a16:creationId xmlns:a16="http://schemas.microsoft.com/office/drawing/2014/main" id="{50E9D11A-4C27-FC42-88FA-CCDBC26EF93E}"/>
              </a:ext>
            </a:extLst>
          </p:cNvPr>
          <p:cNvSpPr txBox="1"/>
          <p:nvPr/>
        </p:nvSpPr>
        <p:spPr>
          <a:xfrm>
            <a:off x="5175504" y="1450062"/>
            <a:ext cx="3889595" cy="2462213"/>
          </a:xfrm>
          <a:prstGeom prst="rect">
            <a:avLst/>
          </a:prstGeom>
          <a:noFill/>
        </p:spPr>
        <p:txBody>
          <a:bodyPr wrap="square" rtlCol="0">
            <a:spAutoFit/>
          </a:bodyPr>
          <a:lstStyle/>
          <a:p>
            <a:pPr defTabSz="685783">
              <a:defRPr/>
            </a:pPr>
            <a:r>
              <a:rPr lang="en-US" sz="1600" i="1" dirty="0">
                <a:cs typeface="Arial" panose="020B0604020202020204" pitchFamily="34" charset="0"/>
              </a:rPr>
              <a:t>“It puts our clients’ minds at rest, as the moment they hear IBM, they know that their digital assets will be safe. And with the introduction of IBM Hyper Protect Virtual Servers, we get the benefit of containerization alongside end-to-end encryption of data.”</a:t>
            </a:r>
          </a:p>
          <a:p>
            <a:pPr defTabSz="685783">
              <a:defRPr/>
            </a:pPr>
            <a:endParaRPr lang="en-US" sz="1500" i="1" dirty="0"/>
          </a:p>
          <a:p>
            <a:pPr algn="r" defTabSz="685783">
              <a:defRPr/>
            </a:pPr>
            <a:r>
              <a:rPr lang="en-US" dirty="0"/>
              <a:t>-- Isabella Brom</a:t>
            </a:r>
            <a:br>
              <a:rPr lang="en-US" dirty="0"/>
            </a:br>
            <a:r>
              <a:rPr lang="en-US" dirty="0"/>
              <a:t>COO at KORE Technologies</a:t>
            </a:r>
          </a:p>
        </p:txBody>
      </p:sp>
    </p:spTree>
    <p:extLst>
      <p:ext uri="{BB962C8B-B14F-4D97-AF65-F5344CB8AC3E}">
        <p14:creationId xmlns:p14="http://schemas.microsoft.com/office/powerpoint/2010/main" val="3816858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93789E0-F4AC-4C25-B1C1-6C7F68F9ECD6}"/>
              </a:ext>
            </a:extLst>
          </p:cNvPr>
          <p:cNvSpPr/>
          <p:nvPr/>
        </p:nvSpPr>
        <p:spPr bwMode="auto">
          <a:xfrm>
            <a:off x="5921477" y="0"/>
            <a:ext cx="3222523" cy="5143500"/>
          </a:xfrm>
          <a:prstGeom prst="rect">
            <a:avLst/>
          </a:prstGeom>
          <a:gradFill>
            <a:gsLst>
              <a:gs pos="0">
                <a:schemeClr val="tx1">
                  <a:alpha val="0"/>
                </a:schemeClr>
              </a:gs>
              <a:gs pos="100000">
                <a:schemeClr val="tx2">
                  <a:lumMod val="50000"/>
                  <a:alpha val="80000"/>
                </a:schemeClr>
              </a:gs>
            </a:gsLst>
            <a:lin ang="54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2" name="Title 1">
            <a:extLst>
              <a:ext uri="{FF2B5EF4-FFF2-40B4-BE49-F238E27FC236}">
                <a16:creationId xmlns:a16="http://schemas.microsoft.com/office/drawing/2014/main" id="{DFBCF1B9-64B3-4F74-AB88-0D7943EBFBD4}"/>
              </a:ext>
            </a:extLst>
          </p:cNvPr>
          <p:cNvSpPr>
            <a:spLocks noGrp="1"/>
          </p:cNvSpPr>
          <p:nvPr>
            <p:ph type="title"/>
          </p:nvPr>
        </p:nvSpPr>
        <p:spPr>
          <a:xfrm>
            <a:off x="210311" y="201168"/>
            <a:ext cx="6065127" cy="804672"/>
          </a:xfrm>
        </p:spPr>
        <p:txBody>
          <a:bodyPr/>
          <a:lstStyle/>
          <a:p>
            <a:r>
              <a:rPr lang="en-US" dirty="0">
                <a:cs typeface="Arial" panose="020B0604020202020204" pitchFamily="34" charset="0"/>
              </a:rPr>
              <a:t>Use Case: securing digital assets</a:t>
            </a:r>
            <a:endParaRPr lang="en-US" dirty="0"/>
          </a:p>
        </p:txBody>
      </p:sp>
      <p:sp>
        <p:nvSpPr>
          <p:cNvPr id="4" name="Footer Placeholder 3">
            <a:extLst>
              <a:ext uri="{FF2B5EF4-FFF2-40B4-BE49-F238E27FC236}">
                <a16:creationId xmlns:a16="http://schemas.microsoft.com/office/drawing/2014/main" id="{6836E7B2-E3F1-433E-8395-455FD981D856}"/>
              </a:ext>
            </a:extLst>
          </p:cNvPr>
          <p:cNvSpPr>
            <a:spLocks noGrp="1"/>
          </p:cNvSpPr>
          <p:nvPr>
            <p:ph type="ftr" sz="quarter" idx="3"/>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sp>
        <p:nvSpPr>
          <p:cNvPr id="5" name="TextBox 4">
            <a:extLst>
              <a:ext uri="{FF2B5EF4-FFF2-40B4-BE49-F238E27FC236}">
                <a16:creationId xmlns:a16="http://schemas.microsoft.com/office/drawing/2014/main" id="{949908B5-3244-4D7D-B24D-393F6529372D}"/>
              </a:ext>
            </a:extLst>
          </p:cNvPr>
          <p:cNvSpPr txBox="1"/>
          <p:nvPr/>
        </p:nvSpPr>
        <p:spPr>
          <a:xfrm>
            <a:off x="121674" y="573618"/>
            <a:ext cx="5497461" cy="830997"/>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defTabSz="410756">
              <a:defRPr/>
            </a:pPr>
            <a:r>
              <a:rPr kumimoji="0" lang="en-US" sz="1200" b="0" i="1" u="none" strike="noStrike" kern="1200" cap="none" spc="0" normalizeH="0" baseline="0" noProof="0" dirty="0">
                <a:ln>
                  <a:noFill/>
                </a:ln>
                <a:solidFill>
                  <a:srgbClr val="FFFFFF"/>
                </a:solidFill>
                <a:effectLst/>
                <a:uLnTx/>
                <a:uFillTx/>
                <a:ea typeface="Helvetica Neue"/>
                <a:cs typeface="Arial" panose="020B0604020202020204" pitchFamily="34" charset="0"/>
                <a:sym typeface="Helvetica Neue"/>
              </a:rPr>
              <a:t>A digital asset exchange wants to separate their signing module and private keys from their crypto exchange business module (used for buy / sell, match, Know </a:t>
            </a:r>
            <a:r>
              <a:rPr lang="en-US" sz="1200" i="1" dirty="0">
                <a:solidFill>
                  <a:srgbClr val="FFFFFF"/>
                </a:solidFill>
                <a:ea typeface="Helvetica Neue"/>
                <a:cs typeface="Arial" panose="020B0604020202020204" pitchFamily="34" charset="0"/>
                <a:sym typeface="Helvetica Neue"/>
              </a:rPr>
              <a:t>Your Customer</a:t>
            </a:r>
            <a:r>
              <a:rPr kumimoji="0" lang="en-US" sz="1200" b="0" i="1" u="none" strike="noStrike" kern="1200" cap="none" spc="0" normalizeH="0" baseline="0" noProof="0" dirty="0">
                <a:ln>
                  <a:noFill/>
                </a:ln>
                <a:solidFill>
                  <a:srgbClr val="FFFFFF"/>
                </a:solidFill>
                <a:effectLst/>
                <a:uLnTx/>
                <a:uFillTx/>
                <a:ea typeface="Helvetica Neue"/>
                <a:cs typeface="Arial" panose="020B0604020202020204" pitchFamily="34" charset="0"/>
                <a:sym typeface="Helvetica Neue"/>
              </a:rPr>
              <a:t> handling, </a:t>
            </a:r>
            <a:r>
              <a:rPr lang="en-US" sz="1200" i="1" dirty="0">
                <a:solidFill>
                  <a:srgbClr val="FFFFFF"/>
                </a:solidFill>
                <a:ea typeface="Helvetica Neue"/>
                <a:cs typeface="Arial" panose="020B0604020202020204" pitchFamily="34" charset="0"/>
                <a:sym typeface="Helvetica Neue"/>
              </a:rPr>
              <a:t>etc.). The signing module and private keys are used in the process of signing Digital Ledger Technology i.e. DLT transactions </a:t>
            </a:r>
            <a:endParaRPr kumimoji="0" lang="en-US" sz="1200" b="1" i="1" u="none" strike="noStrike" kern="1200" cap="none" spc="0" normalizeH="0" baseline="0" noProof="0" dirty="0">
              <a:ln>
                <a:noFill/>
              </a:ln>
              <a:solidFill>
                <a:srgbClr val="FFFFFF"/>
              </a:solidFill>
              <a:effectLst/>
              <a:uLnTx/>
              <a:uFillTx/>
              <a:ea typeface="Helvetica Neue"/>
              <a:cs typeface="Arial" panose="020B0604020202020204" pitchFamily="34" charset="0"/>
              <a:sym typeface="Helvetica Neue"/>
            </a:endParaRPr>
          </a:p>
        </p:txBody>
      </p:sp>
      <p:graphicFrame>
        <p:nvGraphicFramePr>
          <p:cNvPr id="6" name="Table 6">
            <a:extLst>
              <a:ext uri="{FF2B5EF4-FFF2-40B4-BE49-F238E27FC236}">
                <a16:creationId xmlns:a16="http://schemas.microsoft.com/office/drawing/2014/main" id="{ABB6DDE2-97DE-4F2D-9FB4-8CAF536C0766}"/>
              </a:ext>
            </a:extLst>
          </p:cNvPr>
          <p:cNvGraphicFramePr>
            <a:graphicFrameLocks noGrp="1"/>
          </p:cNvGraphicFramePr>
          <p:nvPr/>
        </p:nvGraphicFramePr>
        <p:xfrm>
          <a:off x="210311" y="1540223"/>
          <a:ext cx="5497461" cy="3029658"/>
        </p:xfrm>
        <a:graphic>
          <a:graphicData uri="http://schemas.openxmlformats.org/drawingml/2006/table">
            <a:tbl>
              <a:tblPr firstRow="1" bandRow="1">
                <a:tableStyleId>{5C22544A-7EE6-4342-B048-85BDC9FD1C3A}</a:tableStyleId>
              </a:tblPr>
              <a:tblGrid>
                <a:gridCol w="1041316">
                  <a:extLst>
                    <a:ext uri="{9D8B030D-6E8A-4147-A177-3AD203B41FA5}">
                      <a16:colId xmlns:a16="http://schemas.microsoft.com/office/drawing/2014/main" val="3213781853"/>
                    </a:ext>
                  </a:extLst>
                </a:gridCol>
                <a:gridCol w="4456145">
                  <a:extLst>
                    <a:ext uri="{9D8B030D-6E8A-4147-A177-3AD203B41FA5}">
                      <a16:colId xmlns:a16="http://schemas.microsoft.com/office/drawing/2014/main" val="1202075823"/>
                    </a:ext>
                  </a:extLst>
                </a:gridCol>
              </a:tblGrid>
              <a:tr h="1024075">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400" b="1" i="0" dirty="0">
                          <a:solidFill>
                            <a:schemeClr val="bg1"/>
                          </a:solidFill>
                          <a:latin typeface="+mn-lt"/>
                        </a:rPr>
                        <a:t>The Challenge</a:t>
                      </a:r>
                    </a:p>
                  </a:txBody>
                  <a:tcPr>
                    <a:lnL w="12700" cmpd="sng">
                      <a:noFill/>
                    </a:lnL>
                    <a:lnR w="12700" cmpd="sng">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28600" indent="-228600">
                        <a:lnSpc>
                          <a:spcPct val="96000"/>
                        </a:lnSpc>
                        <a:spcAft>
                          <a:spcPts val="500"/>
                        </a:spcAft>
                        <a:buFont typeface="Arial" panose="020B0604020202020204" pitchFamily="34" charset="0"/>
                        <a:buChar char="•"/>
                      </a:pPr>
                      <a:r>
                        <a:rPr lang="en-US" sz="1100" b="0" dirty="0">
                          <a:solidFill>
                            <a:schemeClr val="bg1"/>
                          </a:solidFill>
                          <a:latin typeface="+mn-lt"/>
                        </a:rPr>
                        <a:t>The organization aims to prevent bad actors from getting access to both the signing module and the private keys</a:t>
                      </a:r>
                    </a:p>
                    <a:p>
                      <a:pPr marL="228600" indent="-228600">
                        <a:lnSpc>
                          <a:spcPct val="96000"/>
                        </a:lnSpc>
                        <a:spcAft>
                          <a:spcPts val="500"/>
                        </a:spcAft>
                        <a:buFont typeface="Arial" panose="020B0604020202020204" pitchFamily="34" charset="0"/>
                        <a:buChar char="•"/>
                      </a:pPr>
                      <a:r>
                        <a:rPr lang="en-US" sz="1100" b="0" dirty="0">
                          <a:solidFill>
                            <a:schemeClr val="bg1"/>
                          </a:solidFill>
                          <a:latin typeface="+mn-lt"/>
                        </a:rPr>
                        <a:t>If a malicious actor gains access to the private keys, then he could get access all the assets on the exchange’s digital ledger – the coins!</a:t>
                      </a:r>
                    </a:p>
                  </a:txBody>
                  <a:tcPr anchor="ctr">
                    <a:lnL w="12700" cmpd="sng">
                      <a:noFill/>
                    </a:lnL>
                    <a:lnR w="12700" cmpd="sng">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186246499"/>
                  </a:ext>
                </a:extLst>
              </a:tr>
              <a:tr h="834437">
                <a:tc>
                  <a:txBody>
                    <a:bodyPr/>
                    <a:lstStyle/>
                    <a:p>
                      <a:r>
                        <a:rPr lang="en-US" sz="1400" b="1" dirty="0">
                          <a:solidFill>
                            <a:schemeClr val="bg1"/>
                          </a:solidFill>
                          <a:latin typeface="+mn-lt"/>
                        </a:rPr>
                        <a:t>The</a:t>
                      </a:r>
                      <a:br>
                        <a:rPr lang="en-US" sz="1400" b="1" dirty="0">
                          <a:solidFill>
                            <a:schemeClr val="bg1"/>
                          </a:solidFill>
                          <a:latin typeface="+mn-lt"/>
                        </a:rPr>
                      </a:br>
                      <a:r>
                        <a:rPr lang="en-US" sz="1400" b="1" dirty="0">
                          <a:solidFill>
                            <a:schemeClr val="bg1"/>
                          </a:solidFill>
                          <a:latin typeface="+mn-lt"/>
                        </a:rPr>
                        <a:t>Solution</a:t>
                      </a:r>
                    </a:p>
                  </a:txBody>
                  <a:tcP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28600" indent="-228600">
                        <a:buFont typeface="Arial" panose="020B0604020202020204" pitchFamily="34" charset="0"/>
                        <a:buChar char="•"/>
                      </a:pPr>
                      <a:r>
                        <a:rPr lang="en-US" sz="1100" b="0" i="0" dirty="0">
                          <a:solidFill>
                            <a:schemeClr val="bg1"/>
                          </a:solidFill>
                          <a:latin typeface="+mn-lt"/>
                        </a:rPr>
                        <a:t>Deploy the signing module and private keys into </a:t>
                      </a:r>
                      <a:br>
                        <a:rPr lang="en-US" sz="1100" b="0" i="0" dirty="0">
                          <a:solidFill>
                            <a:schemeClr val="bg1"/>
                          </a:solidFill>
                          <a:latin typeface="+mn-lt"/>
                        </a:rPr>
                      </a:br>
                      <a:r>
                        <a:rPr lang="en-US" sz="1100" b="0" i="0" dirty="0">
                          <a:solidFill>
                            <a:schemeClr val="bg1"/>
                          </a:solidFill>
                          <a:latin typeface="+mn-lt"/>
                        </a:rPr>
                        <a:t>IBM Hyper Protect Virtual Servers images </a:t>
                      </a:r>
                      <a:br>
                        <a:rPr lang="en-US" sz="1100" b="0" i="0" dirty="0">
                          <a:solidFill>
                            <a:schemeClr val="bg1"/>
                          </a:solidFill>
                          <a:latin typeface="+mn-lt"/>
                        </a:rPr>
                      </a:br>
                      <a:r>
                        <a:rPr lang="en-US" sz="1100" b="0" i="0" dirty="0">
                          <a:solidFill>
                            <a:schemeClr val="bg1"/>
                          </a:solidFill>
                          <a:latin typeface="+mn-lt"/>
                        </a:rPr>
                        <a:t>running on IBM LinuxONE</a:t>
                      </a:r>
                      <a:endParaRPr lang="en-US" sz="1100" dirty="0">
                        <a:solidFill>
                          <a:schemeClr val="bg1"/>
                        </a:solidFill>
                        <a:latin typeface="+mn-lt"/>
                      </a:endParaRPr>
                    </a:p>
                  </a:txBody>
                  <a:tcPr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213849251"/>
                  </a:ext>
                </a:extLst>
              </a:tr>
              <a:tr h="1171146">
                <a:tc>
                  <a:txBody>
                    <a:bodyPr/>
                    <a:lstStyle/>
                    <a:p>
                      <a:r>
                        <a:rPr lang="en-US" sz="1400" b="1" dirty="0">
                          <a:solidFill>
                            <a:schemeClr val="bg1"/>
                          </a:solidFill>
                          <a:latin typeface="+mn-lt"/>
                        </a:rPr>
                        <a:t>The</a:t>
                      </a:r>
                      <a:br>
                        <a:rPr lang="en-US" sz="1400" b="1" dirty="0">
                          <a:solidFill>
                            <a:schemeClr val="bg1"/>
                          </a:solidFill>
                          <a:latin typeface="+mn-lt"/>
                        </a:rPr>
                      </a:br>
                      <a:r>
                        <a:rPr lang="en-US" sz="1400" b="1" dirty="0">
                          <a:solidFill>
                            <a:schemeClr val="bg1"/>
                          </a:solidFill>
                          <a:latin typeface="+mn-lt"/>
                        </a:rPr>
                        <a:t>Outcome</a:t>
                      </a:r>
                    </a:p>
                  </a:txBody>
                  <a:tcP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28600" indent="-228600">
                        <a:buFont typeface="Arial" panose="020B0604020202020204" pitchFamily="34" charset="0"/>
                        <a:buChar char="•"/>
                      </a:pPr>
                      <a:r>
                        <a:rPr lang="en-US" sz="1100" b="0" i="0" dirty="0">
                          <a:solidFill>
                            <a:schemeClr val="bg1"/>
                          </a:solidFill>
                          <a:latin typeface="+mn-lt"/>
                        </a:rPr>
                        <a:t>Once separated, the exchange can now securely host and run their critical application container, which hosts the signing module, as well as a database hosting the user private keys</a:t>
                      </a:r>
                    </a:p>
                    <a:p>
                      <a:pPr marL="228600" indent="-228600">
                        <a:buFont typeface="Arial" panose="020B0604020202020204" pitchFamily="34" charset="0"/>
                        <a:buChar char="•"/>
                      </a:pPr>
                      <a:r>
                        <a:rPr lang="en-US" sz="1100" b="0" i="0" dirty="0">
                          <a:solidFill>
                            <a:schemeClr val="bg1"/>
                          </a:solidFill>
                          <a:latin typeface="+mn-lt"/>
                        </a:rPr>
                        <a:t>The signing module and private keys are now protected and can only be accessed to execute a DLT transaction by the right credentialed user(s)</a:t>
                      </a:r>
                      <a:endParaRPr lang="en-US" sz="1100" dirty="0">
                        <a:solidFill>
                          <a:schemeClr val="bg1"/>
                        </a:solidFill>
                        <a:latin typeface="+mn-lt"/>
                      </a:endParaRPr>
                    </a:p>
                  </a:txBody>
                  <a:tcPr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767810214"/>
                  </a:ext>
                </a:extLst>
              </a:tr>
            </a:tbl>
          </a:graphicData>
        </a:graphic>
      </p:graphicFrame>
      <p:pic>
        <p:nvPicPr>
          <p:cNvPr id="8" name="Picture 7">
            <a:extLst>
              <a:ext uri="{FF2B5EF4-FFF2-40B4-BE49-F238E27FC236}">
                <a16:creationId xmlns:a16="http://schemas.microsoft.com/office/drawing/2014/main" id="{FD8E9704-5CFC-4346-82C8-A5159027C540}"/>
              </a:ext>
            </a:extLst>
          </p:cNvPr>
          <p:cNvPicPr>
            <a:picLocks noChangeAspect="1"/>
          </p:cNvPicPr>
          <p:nvPr/>
        </p:nvPicPr>
        <p:blipFill>
          <a:blip r:embed="rId3"/>
          <a:stretch>
            <a:fillRect/>
          </a:stretch>
        </p:blipFill>
        <p:spPr>
          <a:xfrm>
            <a:off x="4723055" y="2697111"/>
            <a:ext cx="606659" cy="584190"/>
          </a:xfrm>
          <a:prstGeom prst="rect">
            <a:avLst/>
          </a:prstGeom>
        </p:spPr>
      </p:pic>
      <p:grpSp>
        <p:nvGrpSpPr>
          <p:cNvPr id="26" name="Group 25">
            <a:extLst>
              <a:ext uri="{FF2B5EF4-FFF2-40B4-BE49-F238E27FC236}">
                <a16:creationId xmlns:a16="http://schemas.microsoft.com/office/drawing/2014/main" id="{B9AEF6A2-014B-4BB8-A245-DA5D33BC5181}"/>
              </a:ext>
            </a:extLst>
          </p:cNvPr>
          <p:cNvGrpSpPr/>
          <p:nvPr/>
        </p:nvGrpSpPr>
        <p:grpSpPr>
          <a:xfrm>
            <a:off x="6308169" y="573618"/>
            <a:ext cx="2589310" cy="4164310"/>
            <a:chOff x="6455705" y="718749"/>
            <a:chExt cx="2372795" cy="3816092"/>
          </a:xfrm>
        </p:grpSpPr>
        <p:sp>
          <p:nvSpPr>
            <p:cNvPr id="9" name="Rectangle 8">
              <a:extLst>
                <a:ext uri="{FF2B5EF4-FFF2-40B4-BE49-F238E27FC236}">
                  <a16:creationId xmlns:a16="http://schemas.microsoft.com/office/drawing/2014/main" id="{2F8A9531-8EF1-4BC2-9DAB-0F4A1C7E70FA}"/>
                </a:ext>
              </a:extLst>
            </p:cNvPr>
            <p:cNvSpPr/>
            <p:nvPr/>
          </p:nvSpPr>
          <p:spPr>
            <a:xfrm>
              <a:off x="6455705" y="1442093"/>
              <a:ext cx="2372794" cy="2692296"/>
            </a:xfrm>
            <a:prstGeom prst="rect">
              <a:avLst/>
            </a:prstGeom>
            <a:noFill/>
            <a:ln w="38100" cap="flat" cmpd="sng" algn="ctr">
              <a:solidFill>
                <a:schemeClr val="accent2">
                  <a:lumMod val="60000"/>
                  <a:lumOff val="40000"/>
                </a:schemeClr>
              </a:solidFill>
              <a:prstDash val="solid"/>
              <a:miter lim="800000"/>
            </a:ln>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endParaRPr lang="en-US" kern="0" dirty="0">
                <a:solidFill>
                  <a:prstClr val="black"/>
                </a:solidFill>
                <a:cs typeface="Arial" panose="020B0604020202020204" pitchFamily="34" charset="0"/>
              </a:endParaRPr>
            </a:p>
            <a:p>
              <a:pPr algn="ctr">
                <a:defRPr/>
              </a:pPr>
              <a:endParaRPr lang="en-US" kern="0" dirty="0">
                <a:solidFill>
                  <a:prstClr val="black"/>
                </a:solidFill>
                <a:cs typeface="Arial" panose="020B0604020202020204" pitchFamily="34" charset="0"/>
              </a:endParaRPr>
            </a:p>
            <a:p>
              <a:pPr algn="ctr">
                <a:defRPr/>
              </a:pPr>
              <a:endParaRPr lang="en-US" kern="0" dirty="0">
                <a:solidFill>
                  <a:prstClr val="black"/>
                </a:solidFill>
                <a:cs typeface="Arial" panose="020B0604020202020204" pitchFamily="34" charset="0"/>
              </a:endParaRPr>
            </a:p>
            <a:p>
              <a:pPr algn="ctr">
                <a:defRPr/>
              </a:pPr>
              <a:endParaRPr lang="en-US" kern="0" dirty="0">
                <a:solidFill>
                  <a:prstClr val="black"/>
                </a:solidFill>
                <a:cs typeface="Arial" panose="020B0604020202020204" pitchFamily="34" charset="0"/>
              </a:endParaRPr>
            </a:p>
            <a:p>
              <a:pPr algn="ctr">
                <a:defRPr/>
              </a:pPr>
              <a:r>
                <a:rPr lang="en-US" sz="1400" b="1" kern="0" dirty="0">
                  <a:solidFill>
                    <a:schemeClr val="bg1"/>
                  </a:solidFill>
                  <a:cs typeface="Arial" panose="020B0604020202020204" pitchFamily="34" charset="0"/>
                </a:rPr>
                <a:t>Hyper Protect </a:t>
              </a:r>
            </a:p>
            <a:p>
              <a:pPr algn="ctr">
                <a:defRPr/>
              </a:pPr>
              <a:r>
                <a:rPr lang="en-US" sz="1400" b="1" kern="0" dirty="0">
                  <a:solidFill>
                    <a:schemeClr val="bg1"/>
                  </a:solidFill>
                  <a:cs typeface="Arial" panose="020B0604020202020204" pitchFamily="34" charset="0"/>
                </a:rPr>
                <a:t>Virtual Servers </a:t>
              </a:r>
            </a:p>
            <a:p>
              <a:pPr algn="ctr">
                <a:defRPr/>
              </a:pPr>
              <a:endParaRPr lang="en-US" b="1" kern="0" dirty="0">
                <a:solidFill>
                  <a:prstClr val="black"/>
                </a:solidFill>
                <a:cs typeface="Arial" panose="020B0604020202020204" pitchFamily="34" charset="0"/>
              </a:endParaRPr>
            </a:p>
            <a:p>
              <a:pPr algn="ctr">
                <a:defRPr/>
              </a:pPr>
              <a:endParaRPr lang="en-US" kern="0" dirty="0">
                <a:solidFill>
                  <a:prstClr val="black"/>
                </a:solidFill>
                <a:cs typeface="Arial" panose="020B0604020202020204" pitchFamily="34" charset="0"/>
              </a:endParaRPr>
            </a:p>
            <a:p>
              <a:pPr algn="ctr">
                <a:defRPr/>
              </a:pPr>
              <a:endParaRPr lang="en-US" kern="0" dirty="0">
                <a:solidFill>
                  <a:prstClr val="black"/>
                </a:solidFill>
                <a:cs typeface="Arial" panose="020B0604020202020204" pitchFamily="34" charset="0"/>
              </a:endParaRPr>
            </a:p>
            <a:p>
              <a:pPr algn="ctr">
                <a:defRPr/>
              </a:pPr>
              <a:endParaRPr lang="en-US" kern="0" dirty="0">
                <a:solidFill>
                  <a:prstClr val="black"/>
                </a:solidFill>
                <a:cs typeface="Arial" panose="020B0604020202020204" pitchFamily="34" charset="0"/>
              </a:endParaRPr>
            </a:p>
            <a:p>
              <a:pPr algn="ctr">
                <a:defRPr/>
              </a:pPr>
              <a:endParaRPr lang="en-US" kern="0" dirty="0">
                <a:solidFill>
                  <a:prstClr val="black"/>
                </a:solidFill>
                <a:cs typeface="Arial" panose="020B0604020202020204" pitchFamily="34" charset="0"/>
              </a:endParaRPr>
            </a:p>
            <a:p>
              <a:pPr algn="ctr">
                <a:defRPr/>
              </a:pPr>
              <a:endParaRPr lang="en-US" kern="0" dirty="0">
                <a:solidFill>
                  <a:prstClr val="black"/>
                </a:solidFill>
                <a:cs typeface="Arial" panose="020B0604020202020204" pitchFamily="34" charset="0"/>
              </a:endParaRPr>
            </a:p>
            <a:p>
              <a:pPr algn="ctr">
                <a:defRPr/>
              </a:pPr>
              <a:endParaRPr lang="en-US" kern="0" dirty="0">
                <a:solidFill>
                  <a:prstClr val="black"/>
                </a:solidFill>
                <a:cs typeface="Arial" panose="020B0604020202020204" pitchFamily="34" charset="0"/>
              </a:endParaRPr>
            </a:p>
            <a:p>
              <a:pPr algn="ctr">
                <a:defRPr/>
              </a:pPr>
              <a:endParaRPr lang="en-US" kern="0" dirty="0">
                <a:solidFill>
                  <a:prstClr val="black"/>
                </a:solidFill>
                <a:cs typeface="Arial" panose="020B0604020202020204" pitchFamily="34" charset="0"/>
              </a:endParaRPr>
            </a:p>
            <a:p>
              <a:pPr algn="ctr">
                <a:defRPr/>
              </a:pPr>
              <a:endParaRPr lang="en-US" kern="0" dirty="0">
                <a:solidFill>
                  <a:prstClr val="black"/>
                </a:solidFill>
                <a:cs typeface="Arial" panose="020B0604020202020204" pitchFamily="34" charset="0"/>
              </a:endParaRPr>
            </a:p>
            <a:p>
              <a:pPr algn="ctr">
                <a:defRPr/>
              </a:pPr>
              <a:endParaRPr lang="en-US" kern="0" dirty="0">
                <a:solidFill>
                  <a:prstClr val="black"/>
                </a:solidFill>
                <a:cs typeface="Arial" panose="020B0604020202020204" pitchFamily="34" charset="0"/>
              </a:endParaRPr>
            </a:p>
            <a:p>
              <a:pPr algn="ctr">
                <a:defRPr/>
              </a:pPr>
              <a:endParaRPr lang="en-US" kern="0" dirty="0">
                <a:solidFill>
                  <a:prstClr val="black"/>
                </a:solidFill>
                <a:cs typeface="Arial" panose="020B0604020202020204" pitchFamily="34" charset="0"/>
              </a:endParaRPr>
            </a:p>
            <a:p>
              <a:pPr algn="ctr">
                <a:defRPr/>
              </a:pPr>
              <a:endParaRPr lang="en-US" kern="0" dirty="0">
                <a:solidFill>
                  <a:prstClr val="black"/>
                </a:solidFill>
                <a:cs typeface="Arial" panose="020B0604020202020204" pitchFamily="34" charset="0"/>
              </a:endParaRPr>
            </a:p>
            <a:p>
              <a:pPr algn="ctr">
                <a:defRPr/>
              </a:pPr>
              <a:endParaRPr lang="en-US" kern="0" dirty="0">
                <a:solidFill>
                  <a:prstClr val="black"/>
                </a:solidFill>
                <a:cs typeface="Arial" panose="020B0604020202020204" pitchFamily="34" charset="0"/>
              </a:endParaRPr>
            </a:p>
            <a:p>
              <a:pPr algn="ctr">
                <a:defRPr/>
              </a:pPr>
              <a:endParaRPr lang="en-US" kern="0" dirty="0">
                <a:solidFill>
                  <a:prstClr val="black"/>
                </a:solidFill>
                <a:cs typeface="Arial" panose="020B0604020202020204" pitchFamily="34" charset="0"/>
              </a:endParaRPr>
            </a:p>
            <a:p>
              <a:pPr algn="ctr">
                <a:defRPr/>
              </a:pPr>
              <a:endParaRPr lang="en-US" kern="0" dirty="0">
                <a:solidFill>
                  <a:prstClr val="black"/>
                </a:solidFill>
                <a:cs typeface="Arial" panose="020B0604020202020204" pitchFamily="34" charset="0"/>
              </a:endParaRPr>
            </a:p>
          </p:txBody>
        </p:sp>
        <p:sp>
          <p:nvSpPr>
            <p:cNvPr id="10" name="Rectangle 9">
              <a:extLst>
                <a:ext uri="{FF2B5EF4-FFF2-40B4-BE49-F238E27FC236}">
                  <a16:creationId xmlns:a16="http://schemas.microsoft.com/office/drawing/2014/main" id="{1087EB52-BB85-4410-B1DC-A08A7354FC3B}"/>
                </a:ext>
              </a:extLst>
            </p:cNvPr>
            <p:cNvSpPr/>
            <p:nvPr/>
          </p:nvSpPr>
          <p:spPr>
            <a:xfrm>
              <a:off x="6609157" y="2078889"/>
              <a:ext cx="815486" cy="531629"/>
            </a:xfrm>
            <a:prstGeom prst="rect">
              <a:avLst/>
            </a:prstGeom>
            <a:solidFill>
              <a:srgbClr val="FFC000"/>
            </a:solidFill>
            <a:ln w="12700" cap="flat" cmpd="sng" algn="ctr">
              <a:solidFill>
                <a:srgbClr val="FFC000"/>
              </a:solidFill>
              <a:prstDash val="solid"/>
              <a:miter lim="800000"/>
            </a:ln>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en-US" sz="900" b="1" kern="0" dirty="0">
                  <a:solidFill>
                    <a:prstClr val="black"/>
                  </a:solidFill>
                  <a:cs typeface="Arial" panose="020B0604020202020204" pitchFamily="34" charset="0"/>
                </a:rPr>
                <a:t>Application </a:t>
              </a:r>
            </a:p>
            <a:p>
              <a:pPr algn="ctr">
                <a:defRPr/>
              </a:pPr>
              <a:r>
                <a:rPr lang="en-US" sz="900" b="1" kern="0" dirty="0">
                  <a:solidFill>
                    <a:prstClr val="black"/>
                  </a:solidFill>
                  <a:cs typeface="Arial" panose="020B0604020202020204" pitchFamily="34" charset="0"/>
                </a:rPr>
                <a:t>Container</a:t>
              </a:r>
            </a:p>
          </p:txBody>
        </p:sp>
        <p:sp>
          <p:nvSpPr>
            <p:cNvPr id="11" name="Rounded Rectangle 22">
              <a:extLst>
                <a:ext uri="{FF2B5EF4-FFF2-40B4-BE49-F238E27FC236}">
                  <a16:creationId xmlns:a16="http://schemas.microsoft.com/office/drawing/2014/main" id="{5666F7B0-BA28-4446-8E60-CF559D5B5CD3}"/>
                </a:ext>
              </a:extLst>
            </p:cNvPr>
            <p:cNvSpPr/>
            <p:nvPr/>
          </p:nvSpPr>
          <p:spPr>
            <a:xfrm>
              <a:off x="7780556" y="2119568"/>
              <a:ext cx="996152" cy="277000"/>
            </a:xfrm>
            <a:prstGeom prst="roundRect">
              <a:avLst/>
            </a:prstGeom>
            <a:solidFill>
              <a:schemeClr val="accent2"/>
            </a:solidFill>
            <a:ln w="12700" cap="flat" cmpd="sng" algn="ctr">
              <a:solidFill>
                <a:srgbClr val="4472C4">
                  <a:shade val="50000"/>
                </a:srgbClr>
              </a:solidFill>
              <a:prstDash val="solid"/>
              <a:miter lim="800000"/>
            </a:ln>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en-US" sz="825" kern="0" dirty="0">
                  <a:solidFill>
                    <a:prstClr val="white"/>
                  </a:solidFill>
                  <a:cs typeface="Arial" panose="020B0604020202020204" pitchFamily="34" charset="0"/>
                </a:rPr>
                <a:t>Signing Module 1</a:t>
              </a:r>
            </a:p>
          </p:txBody>
        </p:sp>
        <p:sp>
          <p:nvSpPr>
            <p:cNvPr id="12" name="Left Brace 11">
              <a:extLst>
                <a:ext uri="{FF2B5EF4-FFF2-40B4-BE49-F238E27FC236}">
                  <a16:creationId xmlns:a16="http://schemas.microsoft.com/office/drawing/2014/main" id="{DD510CD0-E966-4250-8E17-C350D41AAE51}"/>
                </a:ext>
              </a:extLst>
            </p:cNvPr>
            <p:cNvSpPr/>
            <p:nvPr/>
          </p:nvSpPr>
          <p:spPr>
            <a:xfrm>
              <a:off x="7581807" y="2066487"/>
              <a:ext cx="102647" cy="882197"/>
            </a:xfrm>
            <a:prstGeom prst="leftBrace">
              <a:avLst/>
            </a:prstGeom>
            <a:noFill/>
            <a:ln w="6350" cap="flat" cmpd="sng" algn="ctr">
              <a:solidFill>
                <a:schemeClr val="bg1"/>
              </a:solidFill>
              <a:prstDash val="solid"/>
              <a:miter lim="800000"/>
            </a:ln>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endParaRPr lang="en-US" kern="0" dirty="0">
                <a:solidFill>
                  <a:prstClr val="black"/>
                </a:solidFill>
                <a:cs typeface="Arial" panose="020B0604020202020204" pitchFamily="34" charset="0"/>
              </a:endParaRPr>
            </a:p>
          </p:txBody>
        </p:sp>
        <p:sp>
          <p:nvSpPr>
            <p:cNvPr id="13" name="TextBox 12">
              <a:extLst>
                <a:ext uri="{FF2B5EF4-FFF2-40B4-BE49-F238E27FC236}">
                  <a16:creationId xmlns:a16="http://schemas.microsoft.com/office/drawing/2014/main" id="{3473CBFA-D5D2-43C6-B09A-88212AACF65A}"/>
                </a:ext>
              </a:extLst>
            </p:cNvPr>
            <p:cNvSpPr txBox="1"/>
            <p:nvPr/>
          </p:nvSpPr>
          <p:spPr>
            <a:xfrm>
              <a:off x="8074730" y="2242071"/>
              <a:ext cx="407804" cy="380754"/>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en-US" sz="2100" dirty="0">
                  <a:solidFill>
                    <a:schemeClr val="bg1"/>
                  </a:solidFill>
                  <a:cs typeface="Arial" panose="020B0604020202020204" pitchFamily="34" charset="0"/>
                </a:rPr>
                <a:t>…</a:t>
              </a:r>
            </a:p>
          </p:txBody>
        </p:sp>
        <p:sp>
          <p:nvSpPr>
            <p:cNvPr id="14" name="Rectangle 13">
              <a:extLst>
                <a:ext uri="{FF2B5EF4-FFF2-40B4-BE49-F238E27FC236}">
                  <a16:creationId xmlns:a16="http://schemas.microsoft.com/office/drawing/2014/main" id="{19BBD41C-747D-4B8F-9096-770D7B69D692}"/>
                </a:ext>
              </a:extLst>
            </p:cNvPr>
            <p:cNvSpPr/>
            <p:nvPr/>
          </p:nvSpPr>
          <p:spPr>
            <a:xfrm>
              <a:off x="6609157" y="3179062"/>
              <a:ext cx="815486" cy="412504"/>
            </a:xfrm>
            <a:prstGeom prst="rect">
              <a:avLst/>
            </a:prstGeom>
            <a:solidFill>
              <a:schemeClr val="accent5"/>
            </a:solidFill>
            <a:ln w="12700" cap="flat" cmpd="sng" algn="ctr">
              <a:noFill/>
              <a:prstDash val="solid"/>
              <a:miter lim="800000"/>
            </a:ln>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en-US" sz="900" b="1" kern="0" dirty="0">
                  <a:solidFill>
                    <a:schemeClr val="bg1"/>
                  </a:solidFill>
                  <a:cs typeface="Arial" panose="020B0604020202020204" pitchFamily="34" charset="0"/>
                </a:rPr>
                <a:t>Database</a:t>
              </a:r>
            </a:p>
          </p:txBody>
        </p:sp>
        <p:sp>
          <p:nvSpPr>
            <p:cNvPr id="15" name="Rounded Rectangle 26">
              <a:extLst>
                <a:ext uri="{FF2B5EF4-FFF2-40B4-BE49-F238E27FC236}">
                  <a16:creationId xmlns:a16="http://schemas.microsoft.com/office/drawing/2014/main" id="{0A7753F0-1969-4828-AB9F-9EE061A379E5}"/>
                </a:ext>
              </a:extLst>
            </p:cNvPr>
            <p:cNvSpPr/>
            <p:nvPr/>
          </p:nvSpPr>
          <p:spPr>
            <a:xfrm>
              <a:off x="7780556" y="2589026"/>
              <a:ext cx="996152" cy="277000"/>
            </a:xfrm>
            <a:prstGeom prst="roundRect">
              <a:avLst/>
            </a:prstGeom>
            <a:solidFill>
              <a:schemeClr val="accent2"/>
            </a:solidFill>
            <a:ln w="12700" cap="flat" cmpd="sng" algn="ctr">
              <a:solidFill>
                <a:srgbClr val="4472C4">
                  <a:shade val="50000"/>
                </a:srgbClr>
              </a:solidFill>
              <a:prstDash val="solid"/>
              <a:miter lim="800000"/>
            </a:ln>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en-US" sz="825" kern="0" dirty="0">
                  <a:solidFill>
                    <a:prstClr val="white"/>
                  </a:solidFill>
                  <a:cs typeface="Arial" panose="020B0604020202020204" pitchFamily="34" charset="0"/>
                </a:rPr>
                <a:t>Signing Module N</a:t>
              </a:r>
            </a:p>
          </p:txBody>
        </p:sp>
        <p:sp>
          <p:nvSpPr>
            <p:cNvPr id="16" name="Rounded Rectangle 27">
              <a:extLst>
                <a:ext uri="{FF2B5EF4-FFF2-40B4-BE49-F238E27FC236}">
                  <a16:creationId xmlns:a16="http://schemas.microsoft.com/office/drawing/2014/main" id="{EAA21D5A-C07D-4EBE-82DA-B9716DE188E9}"/>
                </a:ext>
              </a:extLst>
            </p:cNvPr>
            <p:cNvSpPr/>
            <p:nvPr/>
          </p:nvSpPr>
          <p:spPr>
            <a:xfrm>
              <a:off x="7780556" y="3176838"/>
              <a:ext cx="996152" cy="789134"/>
            </a:xfrm>
            <a:prstGeom prst="roundRect">
              <a:avLst/>
            </a:prstGeom>
            <a:solidFill>
              <a:schemeClr val="accent4">
                <a:lumMod val="75000"/>
              </a:schemeClr>
            </a:solidFill>
            <a:ln w="12700" cap="flat" cmpd="sng" algn="ctr">
              <a:solidFill>
                <a:srgbClr val="4472C4">
                  <a:shade val="50000"/>
                </a:srgbClr>
              </a:solidFill>
              <a:prstDash val="solid"/>
              <a:miter lim="800000"/>
            </a:ln>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en-US" sz="900" kern="0" dirty="0">
                  <a:solidFill>
                    <a:prstClr val="white"/>
                  </a:solidFill>
                  <a:cs typeface="Arial" panose="020B0604020202020204" pitchFamily="34" charset="0"/>
                </a:rPr>
                <a:t>Ex: 1 Million Private Keys (i.e. exchange user wallets)</a:t>
              </a:r>
            </a:p>
          </p:txBody>
        </p:sp>
        <p:sp>
          <p:nvSpPr>
            <p:cNvPr id="17" name="Left Brace 16">
              <a:extLst>
                <a:ext uri="{FF2B5EF4-FFF2-40B4-BE49-F238E27FC236}">
                  <a16:creationId xmlns:a16="http://schemas.microsoft.com/office/drawing/2014/main" id="{E92FAF70-323F-4360-AA43-28E4577CE905}"/>
                </a:ext>
              </a:extLst>
            </p:cNvPr>
            <p:cNvSpPr/>
            <p:nvPr/>
          </p:nvSpPr>
          <p:spPr>
            <a:xfrm>
              <a:off x="7581807" y="3176838"/>
              <a:ext cx="102647" cy="869795"/>
            </a:xfrm>
            <a:prstGeom prst="leftBrace">
              <a:avLst/>
            </a:prstGeom>
            <a:noFill/>
            <a:ln w="6350" cap="flat" cmpd="sng" algn="ctr">
              <a:solidFill>
                <a:schemeClr val="bg1"/>
              </a:solidFill>
              <a:prstDash val="solid"/>
              <a:miter lim="800000"/>
            </a:ln>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endParaRPr lang="en-US" kern="0" dirty="0">
                <a:solidFill>
                  <a:prstClr val="black"/>
                </a:solidFill>
                <a:cs typeface="Arial" panose="020B0604020202020204" pitchFamily="34" charset="0"/>
              </a:endParaRPr>
            </a:p>
          </p:txBody>
        </p:sp>
        <p:sp>
          <p:nvSpPr>
            <p:cNvPr id="18" name="Rectangle 17">
              <a:extLst>
                <a:ext uri="{FF2B5EF4-FFF2-40B4-BE49-F238E27FC236}">
                  <a16:creationId xmlns:a16="http://schemas.microsoft.com/office/drawing/2014/main" id="{2E3E70AB-EAE9-4B89-8016-BD69097EB6FA}"/>
                </a:ext>
              </a:extLst>
            </p:cNvPr>
            <p:cNvSpPr/>
            <p:nvPr/>
          </p:nvSpPr>
          <p:spPr bwMode="auto">
            <a:xfrm>
              <a:off x="6455705" y="4243611"/>
              <a:ext cx="2372795" cy="291230"/>
            </a:xfrm>
            <a:prstGeom prst="rect">
              <a:avLst/>
            </a:prstGeom>
            <a:solidFill>
              <a:schemeClr val="tx1"/>
            </a:solidFill>
            <a:ln w="317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fontAlgn="base">
                <a:lnSpc>
                  <a:spcPct val="90000"/>
                </a:lnSpc>
                <a:spcBef>
                  <a:spcPct val="0"/>
                </a:spcBef>
                <a:spcAft>
                  <a:spcPct val="0"/>
                </a:spcAft>
                <a:defRPr/>
              </a:pPr>
              <a:r>
                <a:rPr lang="en-US" kern="0" dirty="0">
                  <a:solidFill>
                    <a:srgbClr val="FFFFFF"/>
                  </a:solidFill>
                  <a:cs typeface="Arial" panose="020B0604020202020204" pitchFamily="34" charset="0"/>
                </a:rPr>
                <a:t>LinuxONE</a:t>
              </a:r>
            </a:p>
          </p:txBody>
        </p:sp>
        <p:sp>
          <p:nvSpPr>
            <p:cNvPr id="19" name="Rectangle 18">
              <a:extLst>
                <a:ext uri="{FF2B5EF4-FFF2-40B4-BE49-F238E27FC236}">
                  <a16:creationId xmlns:a16="http://schemas.microsoft.com/office/drawing/2014/main" id="{7311AE90-85B6-4DEE-9AA4-28CFEA064D48}"/>
                </a:ext>
              </a:extLst>
            </p:cNvPr>
            <p:cNvSpPr/>
            <p:nvPr/>
          </p:nvSpPr>
          <p:spPr>
            <a:xfrm>
              <a:off x="6609157" y="2645342"/>
              <a:ext cx="815486" cy="332815"/>
            </a:xfrm>
            <a:prstGeom prst="rect">
              <a:avLst/>
            </a:prstGeom>
            <a:solidFill>
              <a:schemeClr val="accent3"/>
            </a:solidFill>
          </p:spPr>
          <p:txBody>
            <a:bodyPr wrap="square" lIns="0" tIns="0" rIns="0" bIns="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en-US" sz="900" kern="0" dirty="0">
                  <a:solidFill>
                    <a:srgbClr val="FFFFFF"/>
                  </a:solidFill>
                  <a:cs typeface="Arial" panose="020B0604020202020204" pitchFamily="34" charset="0"/>
                </a:rPr>
                <a:t>Secure Build </a:t>
              </a:r>
              <a:r>
                <a:rPr lang="en-US" sz="600" kern="0" dirty="0">
                  <a:solidFill>
                    <a:srgbClr val="FFFFFF"/>
                  </a:solidFill>
                  <a:cs typeface="Arial" panose="020B0604020202020204" pitchFamily="34" charset="0"/>
                </a:rPr>
                <a:t>Virtual Server Instance</a:t>
              </a:r>
              <a:endParaRPr lang="en-US" sz="900" kern="0" dirty="0">
                <a:solidFill>
                  <a:srgbClr val="FFFFFF"/>
                </a:solidFill>
                <a:cs typeface="Arial" panose="020B0604020202020204" pitchFamily="34" charset="0"/>
              </a:endParaRPr>
            </a:p>
          </p:txBody>
        </p:sp>
        <p:sp>
          <p:nvSpPr>
            <p:cNvPr id="20" name="Rectangle 19">
              <a:extLst>
                <a:ext uri="{FF2B5EF4-FFF2-40B4-BE49-F238E27FC236}">
                  <a16:creationId xmlns:a16="http://schemas.microsoft.com/office/drawing/2014/main" id="{BD1D78CB-CBEA-4042-BC6C-CC5FBFB019DB}"/>
                </a:ext>
              </a:extLst>
            </p:cNvPr>
            <p:cNvSpPr/>
            <p:nvPr/>
          </p:nvSpPr>
          <p:spPr>
            <a:xfrm>
              <a:off x="6609157" y="3625546"/>
              <a:ext cx="815486" cy="332815"/>
            </a:xfrm>
            <a:prstGeom prst="rect">
              <a:avLst/>
            </a:prstGeom>
            <a:solidFill>
              <a:schemeClr val="accent3"/>
            </a:solidFill>
          </p:spPr>
          <p:txBody>
            <a:bodyPr wrap="square" lIns="0" tIns="0" rIns="0" bIns="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en-US" sz="900" kern="0" dirty="0">
                  <a:solidFill>
                    <a:srgbClr val="FFFFFF"/>
                  </a:solidFill>
                  <a:cs typeface="Arial" panose="020B0604020202020204" pitchFamily="34" charset="0"/>
                </a:rPr>
                <a:t>Secure Build </a:t>
              </a:r>
              <a:r>
                <a:rPr lang="en-US" sz="600" kern="0" dirty="0">
                  <a:solidFill>
                    <a:srgbClr val="FFFFFF"/>
                  </a:solidFill>
                  <a:cs typeface="Arial" panose="020B0604020202020204" pitchFamily="34" charset="0"/>
                </a:rPr>
                <a:t>Virtual Server Instance</a:t>
              </a:r>
              <a:endParaRPr lang="en-US" sz="900" kern="0" dirty="0">
                <a:solidFill>
                  <a:srgbClr val="FFFFFF"/>
                </a:solidFill>
                <a:cs typeface="Arial" panose="020B0604020202020204" pitchFamily="34" charset="0"/>
              </a:endParaRPr>
            </a:p>
          </p:txBody>
        </p:sp>
        <p:sp>
          <p:nvSpPr>
            <p:cNvPr id="21" name="Trapezoid 20">
              <a:extLst>
                <a:ext uri="{FF2B5EF4-FFF2-40B4-BE49-F238E27FC236}">
                  <a16:creationId xmlns:a16="http://schemas.microsoft.com/office/drawing/2014/main" id="{99EF3F78-1740-4229-A7ED-86BAE637D76A}"/>
                </a:ext>
              </a:extLst>
            </p:cNvPr>
            <p:cNvSpPr/>
            <p:nvPr/>
          </p:nvSpPr>
          <p:spPr>
            <a:xfrm>
              <a:off x="6597223" y="766347"/>
              <a:ext cx="843383" cy="381000"/>
            </a:xfrm>
            <a:prstGeom prst="trapezoid">
              <a:avLst/>
            </a:prstGeom>
            <a:solidFill>
              <a:srgbClr val="D0B0FF"/>
            </a:solidFill>
          </p:spPr>
          <p:txBody>
            <a:bodyPr wrap="square" lIns="0" tIns="0" rIns="0" bIns="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ea typeface="+mn-ea"/>
                  <a:cs typeface="Arial" panose="020B0604020202020204" pitchFamily="34" charset="0"/>
                </a:rPr>
                <a:t>Web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ea typeface="+mn-ea"/>
                  <a:cs typeface="Arial" panose="020B0604020202020204" pitchFamily="34" charset="0"/>
                </a:rPr>
                <a:t>Interface</a:t>
              </a:r>
            </a:p>
          </p:txBody>
        </p:sp>
        <p:cxnSp>
          <p:nvCxnSpPr>
            <p:cNvPr id="22" name="Straight Arrow Connector 21">
              <a:extLst>
                <a:ext uri="{FF2B5EF4-FFF2-40B4-BE49-F238E27FC236}">
                  <a16:creationId xmlns:a16="http://schemas.microsoft.com/office/drawing/2014/main" id="{451D7A07-95F9-4984-B969-4791EB57EEF1}"/>
                </a:ext>
              </a:extLst>
            </p:cNvPr>
            <p:cNvCxnSpPr>
              <a:cxnSpLocks/>
              <a:stCxn id="10" idx="0"/>
              <a:endCxn id="21" idx="2"/>
            </p:cNvCxnSpPr>
            <p:nvPr/>
          </p:nvCxnSpPr>
          <p:spPr>
            <a:xfrm flipV="1">
              <a:off x="7016900" y="1147347"/>
              <a:ext cx="2015" cy="931543"/>
            </a:xfrm>
            <a:prstGeom prst="straightConnector1">
              <a:avLst/>
            </a:prstGeom>
            <a:noFill/>
            <a:ln w="25400" cap="flat" cmpd="sng" algn="ctr">
              <a:solidFill>
                <a:schemeClr val="bg1"/>
              </a:solidFill>
              <a:prstDash val="solid"/>
              <a:tailEnd type="triangle"/>
            </a:ln>
            <a:effectLst>
              <a:outerShdw blurRad="40000" dist="20000" dir="5400000" rotWithShape="0">
                <a:srgbClr val="000000">
                  <a:alpha val="38000"/>
                </a:srgbClr>
              </a:outerShdw>
            </a:effectLst>
          </p:spPr>
        </p:cxnSp>
        <p:cxnSp>
          <p:nvCxnSpPr>
            <p:cNvPr id="23" name="Elbow Connector 43">
              <a:extLst>
                <a:ext uri="{FF2B5EF4-FFF2-40B4-BE49-F238E27FC236}">
                  <a16:creationId xmlns:a16="http://schemas.microsoft.com/office/drawing/2014/main" id="{9481F1EC-2DC5-4BE9-881B-DA5B303FB156}"/>
                </a:ext>
              </a:extLst>
            </p:cNvPr>
            <p:cNvCxnSpPr>
              <a:stCxn id="14" idx="1"/>
              <a:endCxn id="21" idx="1"/>
            </p:cNvCxnSpPr>
            <p:nvPr/>
          </p:nvCxnSpPr>
          <p:spPr>
            <a:xfrm rot="10800000" flipH="1">
              <a:off x="6609157" y="956848"/>
              <a:ext cx="35691" cy="2428468"/>
            </a:xfrm>
            <a:prstGeom prst="bentConnector3">
              <a:avLst>
                <a:gd name="adj1" fmla="val -284983"/>
              </a:avLst>
            </a:prstGeom>
            <a:noFill/>
            <a:ln w="25400" cap="flat" cmpd="sng" algn="ctr">
              <a:solidFill>
                <a:schemeClr val="bg1"/>
              </a:solidFill>
              <a:prstDash val="solid"/>
              <a:tailEnd type="triangle"/>
            </a:ln>
            <a:effectLst>
              <a:outerShdw blurRad="40000" dist="20000" dir="5400000" rotWithShape="0">
                <a:srgbClr val="000000">
                  <a:alpha val="38000"/>
                </a:srgbClr>
              </a:outerShdw>
            </a:effectLst>
          </p:spPr>
        </p:cxnSp>
        <p:sp>
          <p:nvSpPr>
            <p:cNvPr id="24" name="Cloud 23">
              <a:extLst>
                <a:ext uri="{FF2B5EF4-FFF2-40B4-BE49-F238E27FC236}">
                  <a16:creationId xmlns:a16="http://schemas.microsoft.com/office/drawing/2014/main" id="{3C9CF392-4AB0-4CEB-B8C1-F9DCD61C22E0}"/>
                </a:ext>
              </a:extLst>
            </p:cNvPr>
            <p:cNvSpPr/>
            <p:nvPr/>
          </p:nvSpPr>
          <p:spPr>
            <a:xfrm>
              <a:off x="7807585" y="718749"/>
              <a:ext cx="898508" cy="480026"/>
            </a:xfrm>
            <a:prstGeom prst="cloud">
              <a:avLst/>
            </a:prstGeom>
            <a:solidFill>
              <a:srgbClr val="FFCFE1"/>
            </a:solidFill>
          </p:spPr>
          <p:txBody>
            <a:bodyPr wrap="square" lIns="0" tIns="0" rIns="0" bIns="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ea typeface="+mn-ea"/>
                  <a:cs typeface="Arial" panose="020B0604020202020204" pitchFamily="34" charset="0"/>
                </a:rPr>
                <a:t>Business Module</a:t>
              </a:r>
            </a:p>
          </p:txBody>
        </p:sp>
        <p:cxnSp>
          <p:nvCxnSpPr>
            <p:cNvPr id="25" name="Straight Arrow Connector 24">
              <a:extLst>
                <a:ext uri="{FF2B5EF4-FFF2-40B4-BE49-F238E27FC236}">
                  <a16:creationId xmlns:a16="http://schemas.microsoft.com/office/drawing/2014/main" id="{D60564B7-FA5A-4866-9D53-DB92717C2C1E}"/>
                </a:ext>
              </a:extLst>
            </p:cNvPr>
            <p:cNvCxnSpPr>
              <a:cxnSpLocks/>
              <a:stCxn id="21" idx="3"/>
              <a:endCxn id="24" idx="2"/>
            </p:cNvCxnSpPr>
            <p:nvPr/>
          </p:nvCxnSpPr>
          <p:spPr>
            <a:xfrm>
              <a:off x="7392981" y="956847"/>
              <a:ext cx="417391" cy="1915"/>
            </a:xfrm>
            <a:prstGeom prst="straightConnector1">
              <a:avLst/>
            </a:prstGeom>
            <a:noFill/>
            <a:ln w="25400" cap="flat" cmpd="sng" algn="ctr">
              <a:solidFill>
                <a:schemeClr val="bg1"/>
              </a:solidFill>
              <a:prstDash val="solid"/>
              <a:tailEnd type="triangle"/>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2107174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A08DEFF1-8644-4EC6-A39B-EA3CF4630035}"/>
              </a:ext>
            </a:extLst>
          </p:cNvPr>
          <p:cNvSpPr/>
          <p:nvPr/>
        </p:nvSpPr>
        <p:spPr bwMode="auto">
          <a:xfrm>
            <a:off x="0" y="3366484"/>
            <a:ext cx="9143998" cy="496742"/>
          </a:xfrm>
          <a:prstGeom prst="rect">
            <a:avLst/>
          </a:prstGeom>
          <a:gradFill>
            <a:gsLst>
              <a:gs pos="0">
                <a:schemeClr val="tx1">
                  <a:lumMod val="65000"/>
                  <a:lumOff val="35000"/>
                  <a:alpha val="80000"/>
                </a:schemeClr>
              </a:gs>
              <a:gs pos="100000">
                <a:schemeClr val="tx1"/>
              </a:gs>
            </a:gsLst>
            <a:lin ang="54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pic>
        <p:nvPicPr>
          <p:cNvPr id="84" name="Picture 83">
            <a:extLst>
              <a:ext uri="{FF2B5EF4-FFF2-40B4-BE49-F238E27FC236}">
                <a16:creationId xmlns:a16="http://schemas.microsoft.com/office/drawing/2014/main" id="{A39EBBF8-741E-4EF3-89A9-F6FAD3842904}"/>
              </a:ext>
            </a:extLst>
          </p:cNvPr>
          <p:cNvPicPr>
            <a:picLocks noChangeAspect="1"/>
          </p:cNvPicPr>
          <p:nvPr/>
        </p:nvPicPr>
        <p:blipFill rotWithShape="1">
          <a:blip r:embed="rId3"/>
          <a:srcRect l="36182" r="35922" b="65536"/>
          <a:stretch/>
        </p:blipFill>
        <p:spPr>
          <a:xfrm>
            <a:off x="7336366" y="2029257"/>
            <a:ext cx="628490" cy="751668"/>
          </a:xfrm>
          <a:prstGeom prst="rect">
            <a:avLst/>
          </a:prstGeom>
        </p:spPr>
      </p:pic>
      <p:grpSp>
        <p:nvGrpSpPr>
          <p:cNvPr id="82" name="Group 81">
            <a:extLst>
              <a:ext uri="{FF2B5EF4-FFF2-40B4-BE49-F238E27FC236}">
                <a16:creationId xmlns:a16="http://schemas.microsoft.com/office/drawing/2014/main" id="{0E15E08D-81B4-4378-8ADE-919162775356}"/>
              </a:ext>
            </a:extLst>
          </p:cNvPr>
          <p:cNvGrpSpPr/>
          <p:nvPr/>
        </p:nvGrpSpPr>
        <p:grpSpPr>
          <a:xfrm>
            <a:off x="5401055" y="2391991"/>
            <a:ext cx="712000" cy="612648"/>
            <a:chOff x="5382137" y="2469688"/>
            <a:chExt cx="712000" cy="612648"/>
          </a:xfrm>
        </p:grpSpPr>
        <p:cxnSp>
          <p:nvCxnSpPr>
            <p:cNvPr id="68" name="Straight Connector 67">
              <a:extLst>
                <a:ext uri="{FF2B5EF4-FFF2-40B4-BE49-F238E27FC236}">
                  <a16:creationId xmlns:a16="http://schemas.microsoft.com/office/drawing/2014/main" id="{92737F15-91CA-4487-B7FB-BBD677966738}"/>
                </a:ext>
              </a:extLst>
            </p:cNvPr>
            <p:cNvCxnSpPr/>
            <p:nvPr/>
          </p:nvCxnSpPr>
          <p:spPr bwMode="auto">
            <a:xfrm flipH="1">
              <a:off x="5382137" y="3077783"/>
              <a:ext cx="365760" cy="0"/>
            </a:xfrm>
            <a:prstGeom prst="line">
              <a:avLst/>
            </a:prstGeom>
            <a:ln w="19050">
              <a:solidFill>
                <a:srgbClr val="A9A9A9"/>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0AC4C4FD-124F-4447-AEEE-AA5733C99F5D}"/>
                </a:ext>
              </a:extLst>
            </p:cNvPr>
            <p:cNvCxnSpPr>
              <a:cxnSpLocks/>
            </p:cNvCxnSpPr>
            <p:nvPr/>
          </p:nvCxnSpPr>
          <p:spPr>
            <a:xfrm>
              <a:off x="5744570" y="2480407"/>
              <a:ext cx="349567" cy="0"/>
            </a:xfrm>
            <a:prstGeom prst="straightConnector1">
              <a:avLst/>
            </a:prstGeom>
            <a:ln w="19050">
              <a:solidFill>
                <a:srgbClr val="A9A9A9"/>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4CDC8620-4C2D-4546-BB13-E73517E1BCF4}"/>
                </a:ext>
              </a:extLst>
            </p:cNvPr>
            <p:cNvCxnSpPr/>
            <p:nvPr/>
          </p:nvCxnSpPr>
          <p:spPr bwMode="auto">
            <a:xfrm>
              <a:off x="5739637" y="2469688"/>
              <a:ext cx="0" cy="612648"/>
            </a:xfrm>
            <a:prstGeom prst="line">
              <a:avLst/>
            </a:prstGeom>
            <a:ln w="19050">
              <a:solidFill>
                <a:srgbClr val="A9A9A9"/>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56" name="Straight Arrow Connector 55">
            <a:extLst>
              <a:ext uri="{FF2B5EF4-FFF2-40B4-BE49-F238E27FC236}">
                <a16:creationId xmlns:a16="http://schemas.microsoft.com/office/drawing/2014/main" id="{77A020BA-C09E-429A-A989-36317BDC84FE}"/>
              </a:ext>
            </a:extLst>
          </p:cNvPr>
          <p:cNvCxnSpPr>
            <a:cxnSpLocks/>
            <a:stCxn id="53" idx="6"/>
            <a:endCxn id="57" idx="2"/>
          </p:cNvCxnSpPr>
          <p:nvPr/>
        </p:nvCxnSpPr>
        <p:spPr>
          <a:xfrm>
            <a:off x="2300327" y="2382081"/>
            <a:ext cx="607129" cy="4448"/>
          </a:xfrm>
          <a:prstGeom prst="straightConnector1">
            <a:avLst/>
          </a:prstGeom>
          <a:ln w="19050">
            <a:solidFill>
              <a:schemeClr val="accent1">
                <a:lumMod val="60000"/>
                <a:lumOff val="4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grpSp>
        <p:nvGrpSpPr>
          <p:cNvPr id="81" name="Group 80">
            <a:extLst>
              <a:ext uri="{FF2B5EF4-FFF2-40B4-BE49-F238E27FC236}">
                <a16:creationId xmlns:a16="http://schemas.microsoft.com/office/drawing/2014/main" id="{50B5E951-310D-4D12-BA91-A031DCC67041}"/>
              </a:ext>
            </a:extLst>
          </p:cNvPr>
          <p:cNvGrpSpPr/>
          <p:nvPr/>
        </p:nvGrpSpPr>
        <p:grpSpPr>
          <a:xfrm>
            <a:off x="4469746" y="2554292"/>
            <a:ext cx="620209" cy="433583"/>
            <a:chOff x="4469746" y="2631989"/>
            <a:chExt cx="620209" cy="433583"/>
          </a:xfrm>
        </p:grpSpPr>
        <p:cxnSp>
          <p:nvCxnSpPr>
            <p:cNvPr id="72" name="Straight Connector 71">
              <a:extLst>
                <a:ext uri="{FF2B5EF4-FFF2-40B4-BE49-F238E27FC236}">
                  <a16:creationId xmlns:a16="http://schemas.microsoft.com/office/drawing/2014/main" id="{87C5E405-885B-4A40-8A05-7533DE812D9C}"/>
                </a:ext>
              </a:extLst>
            </p:cNvPr>
            <p:cNvCxnSpPr>
              <a:cxnSpLocks/>
            </p:cNvCxnSpPr>
            <p:nvPr/>
          </p:nvCxnSpPr>
          <p:spPr bwMode="auto">
            <a:xfrm flipV="1">
              <a:off x="4469746" y="2631989"/>
              <a:ext cx="0" cy="416404"/>
            </a:xfrm>
            <a:prstGeom prst="line">
              <a:avLst/>
            </a:prstGeom>
            <a:ln w="19050">
              <a:solidFill>
                <a:srgbClr val="A9A9A9"/>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313C1FD-5759-4174-A6B5-A30C58D4B06E}"/>
                </a:ext>
              </a:extLst>
            </p:cNvPr>
            <p:cNvCxnSpPr>
              <a:cxnSpLocks/>
              <a:endCxn id="61" idx="2"/>
            </p:cNvCxnSpPr>
            <p:nvPr/>
          </p:nvCxnSpPr>
          <p:spPr>
            <a:xfrm>
              <a:off x="4487446" y="3057826"/>
              <a:ext cx="602509" cy="7746"/>
            </a:xfrm>
            <a:prstGeom prst="straightConnector1">
              <a:avLst/>
            </a:prstGeom>
            <a:ln w="19050">
              <a:solidFill>
                <a:srgbClr val="A9A9A9"/>
              </a:solidFill>
              <a:headEnd type="none"/>
              <a:tailEnd type="arrow"/>
            </a:ln>
            <a:effectLst/>
          </p:spPr>
          <p:style>
            <a:lnRef idx="2">
              <a:schemeClr val="accent1"/>
            </a:lnRef>
            <a:fillRef idx="0">
              <a:schemeClr val="accent1"/>
            </a:fillRef>
            <a:effectRef idx="1">
              <a:schemeClr val="accent1"/>
            </a:effectRef>
            <a:fontRef idx="minor">
              <a:schemeClr val="tx1"/>
            </a:fontRef>
          </p:style>
        </p:cxnSp>
      </p:grpSp>
      <p:cxnSp>
        <p:nvCxnSpPr>
          <p:cNvPr id="38" name="Straight Arrow Connector 37">
            <a:extLst>
              <a:ext uri="{FF2B5EF4-FFF2-40B4-BE49-F238E27FC236}">
                <a16:creationId xmlns:a16="http://schemas.microsoft.com/office/drawing/2014/main" id="{9814CD5D-D1DF-45D9-A191-CCBD6D68CFB9}"/>
              </a:ext>
            </a:extLst>
          </p:cNvPr>
          <p:cNvCxnSpPr>
            <a:cxnSpLocks/>
            <a:stCxn id="62" idx="6"/>
          </p:cNvCxnSpPr>
          <p:nvPr/>
        </p:nvCxnSpPr>
        <p:spPr>
          <a:xfrm>
            <a:off x="6665002" y="2404254"/>
            <a:ext cx="667898" cy="839"/>
          </a:xfrm>
          <a:prstGeom prst="straightConnector1">
            <a:avLst/>
          </a:prstGeom>
          <a:ln w="19050">
            <a:solidFill>
              <a:schemeClr val="accent1">
                <a:lumMod val="60000"/>
                <a:lumOff val="4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4164FB54-67F8-4FA6-B2A9-F8DC2FA347E0}"/>
              </a:ext>
            </a:extLst>
          </p:cNvPr>
          <p:cNvCxnSpPr>
            <a:cxnSpLocks/>
            <a:stCxn id="59" idx="6"/>
            <a:endCxn id="60" idx="2"/>
          </p:cNvCxnSpPr>
          <p:nvPr/>
        </p:nvCxnSpPr>
        <p:spPr>
          <a:xfrm>
            <a:off x="4602763" y="2385401"/>
            <a:ext cx="487046" cy="5389"/>
          </a:xfrm>
          <a:prstGeom prst="straightConnector1">
            <a:avLst/>
          </a:prstGeom>
          <a:ln w="19050">
            <a:solidFill>
              <a:schemeClr val="accent1">
                <a:lumMod val="60000"/>
                <a:lumOff val="4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76E551F5-B118-4979-980F-993C7D20A446}"/>
              </a:ext>
            </a:extLst>
          </p:cNvPr>
          <p:cNvCxnSpPr>
            <a:cxnSpLocks/>
            <a:stCxn id="57" idx="6"/>
            <a:endCxn id="59" idx="2"/>
          </p:cNvCxnSpPr>
          <p:nvPr/>
        </p:nvCxnSpPr>
        <p:spPr>
          <a:xfrm flipV="1">
            <a:off x="3425516" y="2385401"/>
            <a:ext cx="659187" cy="1128"/>
          </a:xfrm>
          <a:prstGeom prst="straightConnector1">
            <a:avLst/>
          </a:prstGeom>
          <a:ln w="19050">
            <a:solidFill>
              <a:schemeClr val="accent1">
                <a:lumMod val="60000"/>
                <a:lumOff val="4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53" name="Oval 52">
            <a:extLst>
              <a:ext uri="{FF2B5EF4-FFF2-40B4-BE49-F238E27FC236}">
                <a16:creationId xmlns:a16="http://schemas.microsoft.com/office/drawing/2014/main" id="{EB3D22AB-52F7-43D1-BB50-1BFFAF179973}"/>
              </a:ext>
            </a:extLst>
          </p:cNvPr>
          <p:cNvSpPr/>
          <p:nvPr/>
        </p:nvSpPr>
        <p:spPr bwMode="auto">
          <a:xfrm>
            <a:off x="1782267" y="2123051"/>
            <a:ext cx="518060" cy="518060"/>
          </a:xfrm>
          <a:prstGeom prst="ellipse">
            <a:avLst/>
          </a:prstGeom>
          <a:solidFill>
            <a:schemeClr val="accent2">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1"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57" name="Oval 56">
            <a:extLst>
              <a:ext uri="{FF2B5EF4-FFF2-40B4-BE49-F238E27FC236}">
                <a16:creationId xmlns:a16="http://schemas.microsoft.com/office/drawing/2014/main" id="{2F4B14BC-DBF6-4B36-B6C6-0F067F4C52EE}"/>
              </a:ext>
            </a:extLst>
          </p:cNvPr>
          <p:cNvSpPr/>
          <p:nvPr/>
        </p:nvSpPr>
        <p:spPr bwMode="auto">
          <a:xfrm>
            <a:off x="2907456" y="2127499"/>
            <a:ext cx="518060" cy="518060"/>
          </a:xfrm>
          <a:prstGeom prst="ellipse">
            <a:avLst/>
          </a:prstGeom>
          <a:solidFill>
            <a:schemeClr val="accent2">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1"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58" name="Oval 57">
            <a:extLst>
              <a:ext uri="{FF2B5EF4-FFF2-40B4-BE49-F238E27FC236}">
                <a16:creationId xmlns:a16="http://schemas.microsoft.com/office/drawing/2014/main" id="{2C4E62C9-C0BB-4021-86BC-691A78F7049E}"/>
              </a:ext>
            </a:extLst>
          </p:cNvPr>
          <p:cNvSpPr/>
          <p:nvPr/>
        </p:nvSpPr>
        <p:spPr bwMode="auto">
          <a:xfrm>
            <a:off x="2933710" y="2718565"/>
            <a:ext cx="518060" cy="518060"/>
          </a:xfrm>
          <a:prstGeom prst="ellipse">
            <a:avLst/>
          </a:prstGeom>
          <a:solidFill>
            <a:schemeClr val="accent2">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1"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59" name="Oval 58">
            <a:extLst>
              <a:ext uri="{FF2B5EF4-FFF2-40B4-BE49-F238E27FC236}">
                <a16:creationId xmlns:a16="http://schemas.microsoft.com/office/drawing/2014/main" id="{8A030427-6DC9-441E-BC68-47F235DCDE6A}"/>
              </a:ext>
            </a:extLst>
          </p:cNvPr>
          <p:cNvSpPr/>
          <p:nvPr/>
        </p:nvSpPr>
        <p:spPr bwMode="auto">
          <a:xfrm>
            <a:off x="4084703" y="2126371"/>
            <a:ext cx="518060" cy="518060"/>
          </a:xfrm>
          <a:prstGeom prst="ellipse">
            <a:avLst/>
          </a:prstGeom>
          <a:solidFill>
            <a:schemeClr val="accent2">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1"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60" name="Oval 59">
            <a:extLst>
              <a:ext uri="{FF2B5EF4-FFF2-40B4-BE49-F238E27FC236}">
                <a16:creationId xmlns:a16="http://schemas.microsoft.com/office/drawing/2014/main" id="{84CA27A2-A279-4E94-968C-0D693521501C}"/>
              </a:ext>
            </a:extLst>
          </p:cNvPr>
          <p:cNvSpPr/>
          <p:nvPr/>
        </p:nvSpPr>
        <p:spPr bwMode="auto">
          <a:xfrm>
            <a:off x="5089809" y="2131760"/>
            <a:ext cx="518060" cy="518060"/>
          </a:xfrm>
          <a:prstGeom prst="ellipse">
            <a:avLst/>
          </a:prstGeom>
          <a:solidFill>
            <a:schemeClr val="accent2">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1"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61" name="Oval 60">
            <a:extLst>
              <a:ext uri="{FF2B5EF4-FFF2-40B4-BE49-F238E27FC236}">
                <a16:creationId xmlns:a16="http://schemas.microsoft.com/office/drawing/2014/main" id="{11C6444C-8820-4A10-90B5-C76E13646E27}"/>
              </a:ext>
            </a:extLst>
          </p:cNvPr>
          <p:cNvSpPr/>
          <p:nvPr/>
        </p:nvSpPr>
        <p:spPr bwMode="auto">
          <a:xfrm>
            <a:off x="5089955" y="2728845"/>
            <a:ext cx="518060" cy="518060"/>
          </a:xfrm>
          <a:prstGeom prst="ellipse">
            <a:avLst/>
          </a:prstGeom>
          <a:solidFill>
            <a:schemeClr val="accent2">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1"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2" name="Title 1">
            <a:extLst>
              <a:ext uri="{FF2B5EF4-FFF2-40B4-BE49-F238E27FC236}">
                <a16:creationId xmlns:a16="http://schemas.microsoft.com/office/drawing/2014/main" id="{4E2EAE4F-393B-45BD-8589-AE77D27EA145}"/>
              </a:ext>
            </a:extLst>
          </p:cNvPr>
          <p:cNvSpPr>
            <a:spLocks noGrp="1"/>
          </p:cNvSpPr>
          <p:nvPr>
            <p:ph type="title"/>
          </p:nvPr>
        </p:nvSpPr>
        <p:spPr>
          <a:xfrm>
            <a:off x="210311" y="201168"/>
            <a:ext cx="8596805" cy="804672"/>
          </a:xfrm>
        </p:spPr>
        <p:txBody>
          <a:bodyPr/>
          <a:lstStyle/>
          <a:p>
            <a:r>
              <a:rPr lang="en-US" dirty="0">
                <a:cs typeface="Arial" panose="020B0604020202020204" pitchFamily="34" charset="0"/>
              </a:rPr>
              <a:t>Trusted CI/CD stages: Bring your own image, sign, register, approve and deploy</a:t>
            </a:r>
            <a:endParaRPr lang="en-US" dirty="0"/>
          </a:p>
        </p:txBody>
      </p:sp>
      <p:sp>
        <p:nvSpPr>
          <p:cNvPr id="4" name="Footer Placeholder 3">
            <a:extLst>
              <a:ext uri="{FF2B5EF4-FFF2-40B4-BE49-F238E27FC236}">
                <a16:creationId xmlns:a16="http://schemas.microsoft.com/office/drawing/2014/main" id="{BAD00D9F-0BAC-EC48-B5BB-1D3DFA3B8251}"/>
              </a:ext>
            </a:extLst>
          </p:cNvPr>
          <p:cNvSpPr>
            <a:spLocks noGrp="1"/>
          </p:cNvSpPr>
          <p:nvPr>
            <p:ph type="ftr" sz="quarter" idx="3"/>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cxnSp>
        <p:nvCxnSpPr>
          <p:cNvPr id="17" name="Straight Connector 16">
            <a:extLst>
              <a:ext uri="{FF2B5EF4-FFF2-40B4-BE49-F238E27FC236}">
                <a16:creationId xmlns:a16="http://schemas.microsoft.com/office/drawing/2014/main" id="{DA4920FA-4E07-456D-A93F-95DE6CD4E530}"/>
              </a:ext>
            </a:extLst>
          </p:cNvPr>
          <p:cNvCxnSpPr>
            <a:cxnSpLocks/>
          </p:cNvCxnSpPr>
          <p:nvPr/>
        </p:nvCxnSpPr>
        <p:spPr>
          <a:xfrm>
            <a:off x="310384" y="1983862"/>
            <a:ext cx="8306353" cy="0"/>
          </a:xfrm>
          <a:prstGeom prst="line">
            <a:avLst/>
          </a:prstGeom>
          <a:noFill/>
          <a:ln w="12700" cap="flat" cmpd="sng" algn="ctr">
            <a:solidFill>
              <a:schemeClr val="accent2">
                <a:lumMod val="60000"/>
                <a:lumOff val="40000"/>
              </a:schemeClr>
            </a:solidFill>
            <a:prstDash val="solid"/>
          </a:ln>
          <a:effectLst>
            <a:outerShdw blurRad="40000" dist="20000" dir="5400000" rotWithShape="0">
              <a:srgbClr val="000000">
                <a:alpha val="38000"/>
              </a:srgbClr>
            </a:outerShdw>
          </a:effectLst>
        </p:spPr>
      </p:cxnSp>
      <p:sp>
        <p:nvSpPr>
          <p:cNvPr id="18" name="TextBox 17">
            <a:extLst>
              <a:ext uri="{FF2B5EF4-FFF2-40B4-BE49-F238E27FC236}">
                <a16:creationId xmlns:a16="http://schemas.microsoft.com/office/drawing/2014/main" id="{266F6164-35B6-42E9-B5C2-C34AD56A12BB}"/>
              </a:ext>
            </a:extLst>
          </p:cNvPr>
          <p:cNvSpPr txBox="1"/>
          <p:nvPr/>
        </p:nvSpPr>
        <p:spPr>
          <a:xfrm>
            <a:off x="335046" y="2186541"/>
            <a:ext cx="1280107" cy="461665"/>
          </a:xfrm>
          <a:prstGeom prst="rect">
            <a:avLst/>
          </a:prstGeom>
          <a:noFill/>
        </p:spPr>
        <p:txBody>
          <a:bodyPr wrap="square" rtlCol="0">
            <a:spAutoFit/>
          </a:bodyPr>
          <a:lstStyle/>
          <a:p>
            <a:r>
              <a:rPr lang="en-US" sz="1200" b="1" dirty="0">
                <a:solidFill>
                  <a:schemeClr val="bg1"/>
                </a:solidFill>
                <a:latin typeface="+mn-lt"/>
                <a:ea typeface="IBM Plex Sans" charset="0"/>
                <a:cs typeface="IBM Plex Sans" charset="0"/>
              </a:rPr>
              <a:t>Offering and Interfaces</a:t>
            </a:r>
          </a:p>
        </p:txBody>
      </p:sp>
      <p:sp>
        <p:nvSpPr>
          <p:cNvPr id="19" name="TextBox 18">
            <a:extLst>
              <a:ext uri="{FF2B5EF4-FFF2-40B4-BE49-F238E27FC236}">
                <a16:creationId xmlns:a16="http://schemas.microsoft.com/office/drawing/2014/main" id="{2E3646DC-BB17-479D-A96A-5C220B1B948E}"/>
              </a:ext>
            </a:extLst>
          </p:cNvPr>
          <p:cNvSpPr txBox="1"/>
          <p:nvPr/>
        </p:nvSpPr>
        <p:spPr>
          <a:xfrm>
            <a:off x="335046" y="1266600"/>
            <a:ext cx="1017850" cy="461665"/>
          </a:xfrm>
          <a:prstGeom prst="rect">
            <a:avLst/>
          </a:prstGeom>
          <a:noFill/>
        </p:spPr>
        <p:txBody>
          <a:bodyPr wrap="square" rtlCol="0">
            <a:spAutoFit/>
          </a:bodyPr>
          <a:lstStyle/>
          <a:p>
            <a:r>
              <a:rPr lang="en-US" sz="1200" b="1" dirty="0">
                <a:solidFill>
                  <a:schemeClr val="bg1"/>
                </a:solidFill>
                <a:latin typeface="+mn-lt"/>
                <a:ea typeface="IBM Plex Sans" charset="0"/>
                <a:cs typeface="IBM Plex Sans" charset="0"/>
              </a:rPr>
              <a:t>Users and Actions</a:t>
            </a:r>
          </a:p>
        </p:txBody>
      </p:sp>
      <p:sp>
        <p:nvSpPr>
          <p:cNvPr id="11" name="TextBox 10">
            <a:extLst>
              <a:ext uri="{FF2B5EF4-FFF2-40B4-BE49-F238E27FC236}">
                <a16:creationId xmlns:a16="http://schemas.microsoft.com/office/drawing/2014/main" id="{FAEF1F5F-8D16-4A74-A917-5A320CCB61F7}"/>
              </a:ext>
            </a:extLst>
          </p:cNvPr>
          <p:cNvSpPr txBox="1"/>
          <p:nvPr/>
        </p:nvSpPr>
        <p:spPr>
          <a:xfrm>
            <a:off x="228600" y="3449147"/>
            <a:ext cx="2185605" cy="1146148"/>
          </a:xfrm>
          <a:prstGeom prst="rect">
            <a:avLst/>
          </a:prstGeom>
          <a:noFill/>
        </p:spPr>
        <p:txBody>
          <a:bodyPr wrap="square" rtlCol="0">
            <a:spAutoFit/>
          </a:bodyPr>
          <a:lstStyle/>
          <a:p>
            <a:pPr lvl="0" defTabSz="685800">
              <a:lnSpc>
                <a:spcPct val="96000"/>
              </a:lnSpc>
              <a:spcBef>
                <a:spcPts val="100"/>
              </a:spcBef>
              <a:defRPr/>
            </a:pPr>
            <a:r>
              <a:rPr lang="en-US" sz="1200" b="1" dirty="0">
                <a:solidFill>
                  <a:schemeClr val="bg1"/>
                </a:solidFill>
                <a:latin typeface="Arial" panose="020B0604020202020204" pitchFamily="34" charset="0"/>
                <a:cs typeface="Arial" panose="020B0604020202020204" pitchFamily="34" charset="0"/>
              </a:rPr>
              <a:t>Workload Lifecycle Phases</a:t>
            </a:r>
          </a:p>
          <a:p>
            <a:pPr marL="114300" lvl="0" indent="-114300" defTabSz="685800">
              <a:lnSpc>
                <a:spcPct val="96000"/>
              </a:lnSpc>
              <a:spcBef>
                <a:spcPts val="100"/>
              </a:spcBef>
              <a:buFont typeface="Arial" panose="020B0604020202020204" pitchFamily="34" charset="0"/>
              <a:buChar char="•"/>
              <a:defRPr/>
            </a:pPr>
            <a:endParaRPr lang="en-US" sz="1100" dirty="0">
              <a:solidFill>
                <a:schemeClr val="bg1"/>
              </a:solidFill>
              <a:latin typeface="Arial" panose="020B0604020202020204" pitchFamily="34" charset="0"/>
              <a:cs typeface="Arial" panose="020B0604020202020204" pitchFamily="34" charset="0"/>
            </a:endParaRPr>
          </a:p>
          <a:p>
            <a:pPr marL="114300" lvl="0" indent="-114300" defTabSz="685800">
              <a:lnSpc>
                <a:spcPct val="96000"/>
              </a:lnSpc>
              <a:spcBef>
                <a:spcPts val="100"/>
              </a:spcBef>
              <a:buFont typeface="Arial" panose="020B0604020202020204" pitchFamily="34" charset="0"/>
              <a:buChar char="•"/>
              <a:defRPr/>
            </a:pPr>
            <a:r>
              <a:rPr lang="en-US" sz="1100" dirty="0">
                <a:solidFill>
                  <a:schemeClr val="bg1"/>
                </a:solidFill>
                <a:latin typeface="Arial" panose="020B0604020202020204" pitchFamily="34" charset="0"/>
                <a:cs typeface="Arial" panose="020B0604020202020204" pitchFamily="34" charset="0"/>
              </a:rPr>
              <a:t>Code Development</a:t>
            </a:r>
          </a:p>
          <a:p>
            <a:pPr marL="114300" lvl="0" indent="-114300" defTabSz="685800">
              <a:lnSpc>
                <a:spcPct val="96000"/>
              </a:lnSpc>
              <a:spcBef>
                <a:spcPts val="100"/>
              </a:spcBef>
              <a:buFont typeface="Arial" panose="020B0604020202020204" pitchFamily="34" charset="0"/>
              <a:buChar char="•"/>
              <a:defRPr/>
            </a:pPr>
            <a:r>
              <a:rPr lang="en-US" sz="1100" dirty="0">
                <a:solidFill>
                  <a:schemeClr val="bg1"/>
                </a:solidFill>
                <a:latin typeface="Arial" panose="020B0604020202020204" pitchFamily="34" charset="0"/>
                <a:cs typeface="Arial" panose="020B0604020202020204" pitchFamily="34" charset="0"/>
              </a:rPr>
              <a:t>Workload Build</a:t>
            </a:r>
          </a:p>
          <a:p>
            <a:pPr marL="114300" lvl="0" indent="-114300" defTabSz="685800">
              <a:lnSpc>
                <a:spcPct val="96000"/>
              </a:lnSpc>
              <a:spcBef>
                <a:spcPts val="100"/>
              </a:spcBef>
              <a:buFont typeface="Arial" panose="020B0604020202020204" pitchFamily="34" charset="0"/>
              <a:buChar char="•"/>
              <a:defRPr/>
            </a:pPr>
            <a:r>
              <a:rPr lang="en-US" sz="1100" dirty="0">
                <a:solidFill>
                  <a:schemeClr val="bg1"/>
                </a:solidFill>
                <a:latin typeface="Arial" panose="020B0604020202020204" pitchFamily="34" charset="0"/>
                <a:cs typeface="Arial" panose="020B0604020202020204" pitchFamily="34" charset="0"/>
              </a:rPr>
              <a:t>Pre-Production</a:t>
            </a:r>
          </a:p>
          <a:p>
            <a:pPr marL="114300" lvl="0" indent="-114300" defTabSz="685800">
              <a:lnSpc>
                <a:spcPct val="96000"/>
              </a:lnSpc>
              <a:spcBef>
                <a:spcPts val="100"/>
              </a:spcBef>
              <a:buFont typeface="Arial" panose="020B0604020202020204" pitchFamily="34" charset="0"/>
              <a:buChar char="•"/>
              <a:defRPr/>
            </a:pPr>
            <a:r>
              <a:rPr lang="en-US" sz="1100" dirty="0">
                <a:solidFill>
                  <a:schemeClr val="bg1"/>
                </a:solidFill>
                <a:latin typeface="Arial" panose="020B0604020202020204" pitchFamily="34" charset="0"/>
                <a:cs typeface="Arial" panose="020B0604020202020204" pitchFamily="34" charset="0"/>
              </a:rPr>
              <a:t>Production</a:t>
            </a:r>
            <a:endParaRPr lang="en-US" sz="1200" dirty="0">
              <a:solidFill>
                <a:schemeClr val="bg1"/>
              </a:solidFill>
              <a:latin typeface="+mn-lt"/>
              <a:ea typeface="IBM Plex Sans" charset="0"/>
              <a:cs typeface="IBM Plex Sans" charset="0"/>
            </a:endParaRPr>
          </a:p>
        </p:txBody>
      </p:sp>
      <p:sp>
        <p:nvSpPr>
          <p:cNvPr id="20" name="TextBox 19">
            <a:extLst>
              <a:ext uri="{FF2B5EF4-FFF2-40B4-BE49-F238E27FC236}">
                <a16:creationId xmlns:a16="http://schemas.microsoft.com/office/drawing/2014/main" id="{2C4E8032-4E76-4F4F-91B3-AAEF72EF8329}"/>
              </a:ext>
            </a:extLst>
          </p:cNvPr>
          <p:cNvSpPr txBox="1"/>
          <p:nvPr/>
        </p:nvSpPr>
        <p:spPr>
          <a:xfrm>
            <a:off x="2482057" y="3444473"/>
            <a:ext cx="2014266" cy="1310615"/>
          </a:xfrm>
          <a:prstGeom prst="rect">
            <a:avLst/>
          </a:prstGeom>
          <a:noFill/>
        </p:spPr>
        <p:txBody>
          <a:bodyPr wrap="square" rtlCol="0">
            <a:spAutoFit/>
          </a:bodyPr>
          <a:lstStyle/>
          <a:p>
            <a:pPr lvl="0" defTabSz="685800">
              <a:lnSpc>
                <a:spcPct val="96000"/>
              </a:lnSpc>
              <a:spcBef>
                <a:spcPts val="100"/>
              </a:spcBef>
              <a:defRPr/>
            </a:pPr>
            <a:r>
              <a:rPr lang="en-US" sz="1200" b="1" dirty="0">
                <a:solidFill>
                  <a:schemeClr val="bg1"/>
                </a:solidFill>
                <a:latin typeface="Arial" panose="020B0604020202020204" pitchFamily="34" charset="0"/>
                <a:cs typeface="Arial" panose="020B0604020202020204" pitchFamily="34" charset="0"/>
              </a:rPr>
              <a:t>Threat Vectors pose </a:t>
            </a:r>
            <a:r>
              <a:rPr lang="en-US" sz="1200" b="1" dirty="0">
                <a:solidFill>
                  <a:srgbClr val="FF0000"/>
                </a:solidFill>
                <a:latin typeface="Arial" panose="020B0604020202020204" pitchFamily="34" charset="0"/>
                <a:cs typeface="Arial" panose="020B0604020202020204" pitchFamily="34" charset="0"/>
              </a:rPr>
              <a:t>Potential Risks</a:t>
            </a:r>
          </a:p>
          <a:p>
            <a:pPr marL="114300" lvl="0" indent="-114300" defTabSz="685800">
              <a:lnSpc>
                <a:spcPct val="96000"/>
              </a:lnSpc>
              <a:spcBef>
                <a:spcPts val="100"/>
              </a:spcBef>
              <a:buFont typeface="Arial" panose="020B0604020202020204" pitchFamily="34" charset="0"/>
              <a:buChar char="•"/>
              <a:defRPr/>
            </a:pPr>
            <a:r>
              <a:rPr lang="en-US" sz="1100" dirty="0">
                <a:solidFill>
                  <a:schemeClr val="bg1"/>
                </a:solidFill>
                <a:latin typeface="Arial" panose="020B0604020202020204" pitchFamily="34" charset="0"/>
                <a:cs typeface="Arial" panose="020B0604020202020204" pitchFamily="34" charset="0"/>
              </a:rPr>
              <a:t>Alter workload </a:t>
            </a:r>
          </a:p>
          <a:p>
            <a:pPr marL="114300" lvl="0" indent="-114300" defTabSz="685800">
              <a:lnSpc>
                <a:spcPct val="96000"/>
              </a:lnSpc>
              <a:spcBef>
                <a:spcPts val="100"/>
              </a:spcBef>
              <a:buFont typeface="Arial" panose="020B0604020202020204" pitchFamily="34" charset="0"/>
              <a:buChar char="•"/>
              <a:defRPr/>
            </a:pPr>
            <a:r>
              <a:rPr lang="en-US" sz="1100" dirty="0">
                <a:solidFill>
                  <a:schemeClr val="bg1"/>
                </a:solidFill>
                <a:latin typeface="Arial" panose="020B0604020202020204" pitchFamily="34" charset="0"/>
                <a:cs typeface="Arial" panose="020B0604020202020204" pitchFamily="34" charset="0"/>
              </a:rPr>
              <a:t>Alter build environment</a:t>
            </a:r>
          </a:p>
          <a:p>
            <a:pPr marL="114300" lvl="0" indent="-114300" defTabSz="685800">
              <a:lnSpc>
                <a:spcPct val="96000"/>
              </a:lnSpc>
              <a:spcBef>
                <a:spcPts val="100"/>
              </a:spcBef>
              <a:buFont typeface="Arial" panose="020B0604020202020204" pitchFamily="34" charset="0"/>
              <a:buChar char="•"/>
              <a:defRPr/>
            </a:pPr>
            <a:r>
              <a:rPr lang="en-US" sz="1100" dirty="0">
                <a:solidFill>
                  <a:schemeClr val="bg1"/>
                </a:solidFill>
                <a:latin typeface="Arial" panose="020B0604020202020204" pitchFamily="34" charset="0"/>
                <a:cs typeface="Arial" panose="020B0604020202020204" pitchFamily="34" charset="0"/>
              </a:rPr>
              <a:t>Modify workload deployment conditions</a:t>
            </a:r>
          </a:p>
          <a:p>
            <a:pPr marL="114300" lvl="0" indent="-114300" defTabSz="685800">
              <a:lnSpc>
                <a:spcPct val="96000"/>
              </a:lnSpc>
              <a:spcBef>
                <a:spcPts val="100"/>
              </a:spcBef>
              <a:buFont typeface="Arial" panose="020B0604020202020204" pitchFamily="34" charset="0"/>
              <a:buChar char="•"/>
              <a:defRPr/>
            </a:pPr>
            <a:r>
              <a:rPr lang="en-US" sz="1100" dirty="0">
                <a:solidFill>
                  <a:schemeClr val="bg1"/>
                </a:solidFill>
                <a:latin typeface="Arial" panose="020B0604020202020204" pitchFamily="34" charset="0"/>
                <a:cs typeface="Arial" panose="020B0604020202020204" pitchFamily="34" charset="0"/>
              </a:rPr>
              <a:t>Secrets visible to admin</a:t>
            </a:r>
            <a:endParaRPr lang="en-US" sz="1100" dirty="0">
              <a:solidFill>
                <a:schemeClr val="bg1"/>
              </a:solidFill>
              <a:latin typeface="+mn-lt"/>
              <a:ea typeface="IBM Plex Sans" charset="0"/>
              <a:cs typeface="IBM Plex Sans" charset="0"/>
            </a:endParaRPr>
          </a:p>
        </p:txBody>
      </p:sp>
      <p:sp>
        <p:nvSpPr>
          <p:cNvPr id="21" name="TextBox 20">
            <a:extLst>
              <a:ext uri="{FF2B5EF4-FFF2-40B4-BE49-F238E27FC236}">
                <a16:creationId xmlns:a16="http://schemas.microsoft.com/office/drawing/2014/main" id="{F7AFFC29-0FAC-4974-B82E-F1A2037CA77E}"/>
              </a:ext>
            </a:extLst>
          </p:cNvPr>
          <p:cNvSpPr txBox="1"/>
          <p:nvPr/>
        </p:nvSpPr>
        <p:spPr>
          <a:xfrm>
            <a:off x="4681567" y="3441129"/>
            <a:ext cx="4314800" cy="1485920"/>
          </a:xfrm>
          <a:prstGeom prst="rect">
            <a:avLst/>
          </a:prstGeom>
          <a:noFill/>
        </p:spPr>
        <p:txBody>
          <a:bodyPr wrap="square" rtlCol="0">
            <a:spAutoFit/>
          </a:bodyPr>
          <a:lstStyle/>
          <a:p>
            <a:pPr lvl="0" defTabSz="685800">
              <a:lnSpc>
                <a:spcPct val="96000"/>
              </a:lnSpc>
              <a:spcBef>
                <a:spcPts val="100"/>
              </a:spcBef>
              <a:defRPr/>
            </a:pPr>
            <a:r>
              <a:rPr lang="en-US" sz="1200" b="1" dirty="0">
                <a:solidFill>
                  <a:schemeClr val="bg1"/>
                </a:solidFill>
                <a:latin typeface="Arial" panose="020B0604020202020204" pitchFamily="34" charset="0"/>
                <a:cs typeface="Arial" panose="020B0604020202020204" pitchFamily="34" charset="0"/>
              </a:rPr>
              <a:t>How Hyper Protect Virtual Servers </a:t>
            </a:r>
            <a:br>
              <a:rPr lang="en-US" sz="1200" b="1" dirty="0">
                <a:solidFill>
                  <a:schemeClr val="bg1"/>
                </a:solidFill>
                <a:latin typeface="Arial" panose="020B0604020202020204" pitchFamily="34" charset="0"/>
                <a:cs typeface="Arial" panose="020B0604020202020204" pitchFamily="34" charset="0"/>
              </a:rPr>
            </a:br>
            <a:r>
              <a:rPr lang="en-US" sz="1200" b="1" dirty="0">
                <a:solidFill>
                  <a:srgbClr val="92D050"/>
                </a:solidFill>
                <a:latin typeface="Arial" panose="020B0604020202020204" pitchFamily="34" charset="0"/>
                <a:cs typeface="Arial" panose="020B0604020202020204" pitchFamily="34" charset="0"/>
              </a:rPr>
              <a:t>COMBATS risks:</a:t>
            </a:r>
          </a:p>
          <a:p>
            <a:pPr marL="171446" lvl="0" indent="-171446" defTabSz="685800">
              <a:lnSpc>
                <a:spcPct val="96000"/>
              </a:lnSpc>
              <a:spcBef>
                <a:spcPts val="100"/>
              </a:spcBef>
              <a:buFont typeface="Arial" panose="020B0604020202020204" pitchFamily="34" charset="0"/>
              <a:buChar char="•"/>
              <a:defRPr/>
            </a:pPr>
            <a:r>
              <a:rPr lang="en-US" sz="1100" dirty="0">
                <a:solidFill>
                  <a:srgbClr val="92D050"/>
                </a:solidFill>
                <a:latin typeface="Arial" panose="020B0604020202020204" pitchFamily="34" charset="0"/>
                <a:cs typeface="Arial" panose="020B0604020202020204" pitchFamily="34" charset="0"/>
              </a:rPr>
              <a:t>Sign</a:t>
            </a:r>
            <a:r>
              <a:rPr lang="en-US" sz="1100" dirty="0">
                <a:solidFill>
                  <a:schemeClr val="bg1"/>
                </a:solidFill>
                <a:latin typeface="Arial" panose="020B0604020202020204" pitchFamily="34" charset="0"/>
                <a:cs typeface="Arial" panose="020B0604020202020204" pitchFamily="34" charset="0"/>
              </a:rPr>
              <a:t> application via secure build flow</a:t>
            </a:r>
          </a:p>
          <a:p>
            <a:pPr marL="171446" lvl="0" indent="-171446" defTabSz="685800">
              <a:lnSpc>
                <a:spcPct val="96000"/>
              </a:lnSpc>
              <a:spcBef>
                <a:spcPts val="100"/>
              </a:spcBef>
              <a:buFont typeface="Arial" panose="020B0604020202020204" pitchFamily="34" charset="0"/>
              <a:buChar char="•"/>
              <a:defRPr/>
            </a:pPr>
            <a:r>
              <a:rPr lang="en-US" sz="1100" dirty="0">
                <a:solidFill>
                  <a:srgbClr val="92D050"/>
                </a:solidFill>
                <a:latin typeface="Arial" panose="020B0604020202020204" pitchFamily="34" charset="0"/>
                <a:cs typeface="Arial" panose="020B0604020202020204" pitchFamily="34" charset="0"/>
              </a:rPr>
              <a:t>Encrypt and register </a:t>
            </a:r>
            <a:r>
              <a:rPr lang="en-US" sz="1100" dirty="0">
                <a:solidFill>
                  <a:schemeClr val="bg1"/>
                </a:solidFill>
                <a:latin typeface="Arial" panose="020B0604020202020204" pitchFamily="34" charset="0"/>
                <a:cs typeface="Arial" panose="020B0604020202020204" pitchFamily="34" charset="0"/>
              </a:rPr>
              <a:t>application configuration info</a:t>
            </a:r>
          </a:p>
          <a:p>
            <a:pPr marL="171446" lvl="0" indent="-171446" defTabSz="685800">
              <a:lnSpc>
                <a:spcPct val="96000"/>
              </a:lnSpc>
              <a:spcBef>
                <a:spcPts val="100"/>
              </a:spcBef>
              <a:buFont typeface="Arial" panose="020B0604020202020204" pitchFamily="34" charset="0"/>
              <a:buChar char="•"/>
              <a:defRPr/>
            </a:pPr>
            <a:r>
              <a:rPr lang="en-US" sz="1100" dirty="0">
                <a:solidFill>
                  <a:srgbClr val="92D050"/>
                </a:solidFill>
                <a:latin typeface="Arial" panose="020B0604020202020204" pitchFamily="34" charset="0"/>
                <a:cs typeface="Arial" panose="020B0604020202020204" pitchFamily="34" charset="0"/>
              </a:rPr>
              <a:t>Validate image provenance </a:t>
            </a:r>
            <a:r>
              <a:rPr lang="en-US" sz="1100" dirty="0">
                <a:solidFill>
                  <a:schemeClr val="bg1"/>
                </a:solidFill>
                <a:latin typeface="Arial" panose="020B0604020202020204" pitchFamily="34" charset="0"/>
                <a:cs typeface="Arial" panose="020B0604020202020204" pitchFamily="34" charset="0"/>
              </a:rPr>
              <a:t>via workload </a:t>
            </a:r>
            <a:r>
              <a:rPr lang="en-US" sz="1100" b="1" dirty="0">
                <a:solidFill>
                  <a:schemeClr val="bg1"/>
                </a:solidFill>
                <a:latin typeface="Arial" panose="020B0604020202020204" pitchFamily="34" charset="0"/>
                <a:cs typeface="Arial" panose="020B0604020202020204" pitchFamily="34" charset="0"/>
              </a:rPr>
              <a:t>manifest</a:t>
            </a:r>
            <a:r>
              <a:rPr lang="en-US" sz="1100" dirty="0">
                <a:solidFill>
                  <a:schemeClr val="bg1"/>
                </a:solidFill>
                <a:latin typeface="Arial" panose="020B0604020202020204" pitchFamily="34" charset="0"/>
                <a:cs typeface="Arial" panose="020B0604020202020204" pitchFamily="34" charset="0"/>
              </a:rPr>
              <a:t> </a:t>
            </a:r>
          </a:p>
          <a:p>
            <a:pPr marL="171446" lvl="0" indent="-171446" defTabSz="685800">
              <a:lnSpc>
                <a:spcPct val="96000"/>
              </a:lnSpc>
              <a:spcBef>
                <a:spcPts val="100"/>
              </a:spcBef>
              <a:buFont typeface="Arial" panose="020B0604020202020204" pitchFamily="34" charset="0"/>
              <a:buChar char="•"/>
              <a:defRPr/>
            </a:pPr>
            <a:r>
              <a:rPr lang="en-US" sz="1100" dirty="0">
                <a:solidFill>
                  <a:srgbClr val="92D050"/>
                </a:solidFill>
                <a:latin typeface="Arial" panose="020B0604020202020204" pitchFamily="34" charset="0"/>
                <a:cs typeface="Arial" panose="020B0604020202020204" pitchFamily="34" charset="0"/>
              </a:rPr>
              <a:t>Decrypt</a:t>
            </a:r>
            <a:r>
              <a:rPr lang="en-US" sz="1100" dirty="0">
                <a:solidFill>
                  <a:schemeClr val="bg1"/>
                </a:solidFill>
                <a:latin typeface="Arial" panose="020B0604020202020204" pitchFamily="34" charset="0"/>
                <a:cs typeface="Arial" panose="020B0604020202020204" pitchFamily="34" charset="0"/>
              </a:rPr>
              <a:t> application </a:t>
            </a:r>
            <a:r>
              <a:rPr lang="en-US" sz="1100" dirty="0">
                <a:solidFill>
                  <a:srgbClr val="92D050"/>
                </a:solidFill>
                <a:latin typeface="Arial" panose="020B0604020202020204" pitchFamily="34" charset="0"/>
                <a:cs typeface="Arial" panose="020B0604020202020204" pitchFamily="34" charset="0"/>
              </a:rPr>
              <a:t>registration file </a:t>
            </a:r>
            <a:r>
              <a:rPr lang="en-US" sz="1100" dirty="0">
                <a:solidFill>
                  <a:schemeClr val="bg1"/>
                </a:solidFill>
                <a:latin typeface="Arial" panose="020B0604020202020204" pitchFamily="34" charset="0"/>
                <a:cs typeface="Arial" panose="020B0604020202020204" pitchFamily="34" charset="0"/>
              </a:rPr>
              <a:t>– only possible via Secure Service Container (confidential computing environment)</a:t>
            </a:r>
          </a:p>
          <a:p>
            <a:pPr marL="171446" lvl="0" indent="-171446" defTabSz="685800">
              <a:lnSpc>
                <a:spcPct val="96000"/>
              </a:lnSpc>
              <a:spcBef>
                <a:spcPts val="100"/>
              </a:spcBef>
              <a:buFont typeface="Arial" panose="020B0604020202020204" pitchFamily="34" charset="0"/>
              <a:buChar char="•"/>
              <a:defRPr/>
            </a:pPr>
            <a:r>
              <a:rPr lang="en-US" sz="1100" dirty="0">
                <a:solidFill>
                  <a:srgbClr val="92D050"/>
                </a:solidFill>
                <a:latin typeface="Arial" panose="020B0604020202020204" pitchFamily="34" charset="0"/>
                <a:cs typeface="Arial" panose="020B0604020202020204" pitchFamily="34" charset="0"/>
              </a:rPr>
              <a:t>Manage</a:t>
            </a:r>
            <a:r>
              <a:rPr lang="en-US" sz="1100" dirty="0">
                <a:solidFill>
                  <a:schemeClr val="bg1"/>
                </a:solidFill>
                <a:latin typeface="Arial" panose="020B0604020202020204" pitchFamily="34" charset="0"/>
                <a:cs typeface="Arial" panose="020B0604020202020204" pitchFamily="34" charset="0"/>
              </a:rPr>
              <a:t> infrastructure </a:t>
            </a:r>
            <a:r>
              <a:rPr lang="en-US" sz="1100" dirty="0">
                <a:solidFill>
                  <a:srgbClr val="92D050"/>
                </a:solidFill>
                <a:latin typeface="Arial" panose="020B0604020202020204" pitchFamily="34" charset="0"/>
                <a:cs typeface="Arial" panose="020B0604020202020204" pitchFamily="34" charset="0"/>
              </a:rPr>
              <a:t>via only RESTful interfaces</a:t>
            </a:r>
            <a:endParaRPr lang="en-US" sz="1200" dirty="0">
              <a:solidFill>
                <a:srgbClr val="92D050"/>
              </a:solidFill>
              <a:ea typeface="IBM Plex Sans" charset="0"/>
              <a:cs typeface="IBM Plex Sans" charset="0"/>
            </a:endParaRPr>
          </a:p>
        </p:txBody>
      </p:sp>
      <p:cxnSp>
        <p:nvCxnSpPr>
          <p:cNvPr id="22" name="Straight Arrow Connector 21">
            <a:extLst>
              <a:ext uri="{FF2B5EF4-FFF2-40B4-BE49-F238E27FC236}">
                <a16:creationId xmlns:a16="http://schemas.microsoft.com/office/drawing/2014/main" id="{8C87927B-496C-4F0F-A53B-718992B32D23}"/>
              </a:ext>
            </a:extLst>
          </p:cNvPr>
          <p:cNvCxnSpPr>
            <a:cxnSpLocks/>
            <a:stCxn id="23" idx="3"/>
            <a:endCxn id="24" idx="1"/>
          </p:cNvCxnSpPr>
          <p:nvPr/>
        </p:nvCxnSpPr>
        <p:spPr>
          <a:xfrm>
            <a:off x="2417458" y="1705171"/>
            <a:ext cx="427051" cy="0"/>
          </a:xfrm>
          <a:prstGeom prst="straightConnector1">
            <a:avLst/>
          </a:prstGeom>
          <a:ln w="19050">
            <a:solidFill>
              <a:schemeClr val="accent1">
                <a:lumMod val="60000"/>
                <a:lumOff val="4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28" name="Rounded Rectangle 15">
            <a:extLst>
              <a:ext uri="{FF2B5EF4-FFF2-40B4-BE49-F238E27FC236}">
                <a16:creationId xmlns:a16="http://schemas.microsoft.com/office/drawing/2014/main" id="{619C463A-5ED1-49DF-864D-1B3C14C421F5}"/>
              </a:ext>
            </a:extLst>
          </p:cNvPr>
          <p:cNvSpPr/>
          <p:nvPr/>
        </p:nvSpPr>
        <p:spPr>
          <a:xfrm>
            <a:off x="7944680" y="1202960"/>
            <a:ext cx="731520" cy="214759"/>
          </a:xfrm>
          <a:prstGeom prst="roundRect">
            <a:avLst/>
          </a:prstGeom>
          <a:noFill/>
          <a:ln w="3175">
            <a:noFill/>
          </a:ln>
        </p:spPr>
        <p:txBody>
          <a:bodyPr wrap="square" lIns="0" tIns="0" rIns="0" bIns="0" rtlCol="0" anchor="ctr">
            <a:noAutofit/>
          </a:bodyPr>
          <a:lstStyle/>
          <a:p>
            <a:pPr marL="0" marR="0" lvl="0" indent="0" defTabSz="685800" rtl="0" eaLnBrk="1" fontAlgn="auto" latinLnBrk="0" hangingPunct="1">
              <a:lnSpc>
                <a:spcPct val="94000"/>
              </a:lnSpc>
              <a:spcBef>
                <a:spcPts val="0"/>
              </a:spcBef>
              <a:spcAft>
                <a:spcPts val="0"/>
              </a:spcAft>
              <a:buClrTx/>
              <a:buSzTx/>
              <a:buFontTx/>
              <a:buNone/>
              <a:tabLst/>
              <a:defRPr/>
            </a:pPr>
            <a:r>
              <a:rPr lang="en-US" sz="800" dirty="0">
                <a:solidFill>
                  <a:srgbClr val="FFFFFF"/>
                </a:solidFill>
                <a:latin typeface="Arial"/>
                <a:cs typeface="Arial" panose="020B0604020202020204" pitchFamily="34" charset="0"/>
              </a:rPr>
              <a:t>Application </a:t>
            </a:r>
            <a:r>
              <a:rPr kumimoji="0" lang="en-US" sz="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User</a:t>
            </a:r>
          </a:p>
        </p:txBody>
      </p:sp>
      <p:sp>
        <p:nvSpPr>
          <p:cNvPr id="29" name="Rounded Rectangle 15">
            <a:extLst>
              <a:ext uri="{FF2B5EF4-FFF2-40B4-BE49-F238E27FC236}">
                <a16:creationId xmlns:a16="http://schemas.microsoft.com/office/drawing/2014/main" id="{85E28321-AAC3-42D3-81E3-7F199CCAAE52}"/>
              </a:ext>
            </a:extLst>
          </p:cNvPr>
          <p:cNvSpPr/>
          <p:nvPr/>
        </p:nvSpPr>
        <p:spPr>
          <a:xfrm>
            <a:off x="6518506" y="1202960"/>
            <a:ext cx="731520" cy="214759"/>
          </a:xfrm>
          <a:prstGeom prst="roundRect">
            <a:avLst/>
          </a:prstGeom>
          <a:noFill/>
          <a:ln w="3175">
            <a:noFill/>
          </a:ln>
        </p:spPr>
        <p:txBody>
          <a:bodyPr wrap="square" lIns="0" tIns="0" rIns="0" bIns="0" rtlCol="0" anchor="ctr">
            <a:noAutofit/>
          </a:bodyPr>
          <a:lstStyle/>
          <a:p>
            <a:pPr marL="0" marR="0" lvl="0" indent="0" defTabSz="685800" rtl="0" eaLnBrk="1" fontAlgn="auto" latinLnBrk="0" hangingPunct="1">
              <a:lnSpc>
                <a:spcPct val="94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Cloud Admin</a:t>
            </a:r>
          </a:p>
        </p:txBody>
      </p:sp>
      <p:sp>
        <p:nvSpPr>
          <p:cNvPr id="30" name="Rounded Rectangle 15">
            <a:extLst>
              <a:ext uri="{FF2B5EF4-FFF2-40B4-BE49-F238E27FC236}">
                <a16:creationId xmlns:a16="http://schemas.microsoft.com/office/drawing/2014/main" id="{EF00DC50-08C6-48F0-9319-2CEF93637CC2}"/>
              </a:ext>
            </a:extLst>
          </p:cNvPr>
          <p:cNvSpPr/>
          <p:nvPr/>
        </p:nvSpPr>
        <p:spPr>
          <a:xfrm>
            <a:off x="5109837" y="1202960"/>
            <a:ext cx="731520" cy="214759"/>
          </a:xfrm>
          <a:prstGeom prst="roundRect">
            <a:avLst/>
          </a:prstGeom>
          <a:noFill/>
          <a:ln w="3175">
            <a:noFill/>
          </a:ln>
        </p:spPr>
        <p:txBody>
          <a:bodyPr wrap="square" lIns="0" tIns="0" rIns="0" bIns="0" rtlCol="0" anchor="ctr">
            <a:noAutofit/>
          </a:bodyPr>
          <a:lstStyle/>
          <a:p>
            <a:pPr marL="0" marR="0" lvl="0" indent="0" defTabSz="685800" rtl="0" eaLnBrk="1" fontAlgn="auto" latinLnBrk="0" hangingPunct="1">
              <a:lnSpc>
                <a:spcPct val="94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Auditor</a:t>
            </a:r>
          </a:p>
        </p:txBody>
      </p:sp>
      <p:sp>
        <p:nvSpPr>
          <p:cNvPr id="32" name="Rounded Rectangle 15">
            <a:extLst>
              <a:ext uri="{FF2B5EF4-FFF2-40B4-BE49-F238E27FC236}">
                <a16:creationId xmlns:a16="http://schemas.microsoft.com/office/drawing/2014/main" id="{F60031EA-1580-4D8A-BD11-6AEF6557984D}"/>
              </a:ext>
            </a:extLst>
          </p:cNvPr>
          <p:cNvSpPr/>
          <p:nvPr/>
        </p:nvSpPr>
        <p:spPr>
          <a:xfrm>
            <a:off x="2100533" y="1202960"/>
            <a:ext cx="731520" cy="214759"/>
          </a:xfrm>
          <a:prstGeom prst="roundRect">
            <a:avLst/>
          </a:prstGeom>
          <a:noFill/>
          <a:ln w="3175">
            <a:noFill/>
          </a:ln>
        </p:spPr>
        <p:txBody>
          <a:bodyPr wrap="square" lIns="0" tIns="0" rIns="0" bIns="0" rtlCol="0" anchor="ctr">
            <a:noAutofit/>
          </a:bodyPr>
          <a:lstStyle/>
          <a:p>
            <a:pPr marL="0" marR="0" lvl="0" indent="0" defTabSz="685800" rtl="0" eaLnBrk="1" fontAlgn="auto" latinLnBrk="0" hangingPunct="1">
              <a:lnSpc>
                <a:spcPct val="94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Application Developer</a:t>
            </a:r>
          </a:p>
        </p:txBody>
      </p:sp>
      <p:cxnSp>
        <p:nvCxnSpPr>
          <p:cNvPr id="33" name="Straight Arrow Connector 32">
            <a:extLst>
              <a:ext uri="{FF2B5EF4-FFF2-40B4-BE49-F238E27FC236}">
                <a16:creationId xmlns:a16="http://schemas.microsoft.com/office/drawing/2014/main" id="{347CDA13-5606-4BF6-BAF9-DACDD8BFB551}"/>
              </a:ext>
            </a:extLst>
          </p:cNvPr>
          <p:cNvCxnSpPr>
            <a:cxnSpLocks/>
            <a:stCxn id="24" idx="3"/>
            <a:endCxn id="25" idx="1"/>
          </p:cNvCxnSpPr>
          <p:nvPr/>
        </p:nvCxnSpPr>
        <p:spPr>
          <a:xfrm>
            <a:off x="3576029" y="1705171"/>
            <a:ext cx="416448" cy="0"/>
          </a:xfrm>
          <a:prstGeom prst="straightConnector1">
            <a:avLst/>
          </a:prstGeom>
          <a:ln w="19050">
            <a:solidFill>
              <a:schemeClr val="accent1">
                <a:lumMod val="60000"/>
                <a:lumOff val="4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CD4C1964-F51A-47E2-B5D1-A0D29D70DB89}"/>
              </a:ext>
            </a:extLst>
          </p:cNvPr>
          <p:cNvCxnSpPr>
            <a:cxnSpLocks/>
            <a:stCxn id="25" idx="3"/>
            <a:endCxn id="26" idx="1"/>
          </p:cNvCxnSpPr>
          <p:nvPr/>
        </p:nvCxnSpPr>
        <p:spPr>
          <a:xfrm>
            <a:off x="4723997" y="1705171"/>
            <a:ext cx="262871" cy="0"/>
          </a:xfrm>
          <a:prstGeom prst="straightConnector1">
            <a:avLst/>
          </a:prstGeom>
          <a:ln w="19050">
            <a:solidFill>
              <a:schemeClr val="accent1">
                <a:lumMod val="60000"/>
                <a:lumOff val="4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C8D35C85-4915-42A1-B79E-394086E14B5F}"/>
              </a:ext>
            </a:extLst>
          </p:cNvPr>
          <p:cNvCxnSpPr>
            <a:cxnSpLocks/>
            <a:stCxn id="26" idx="3"/>
            <a:endCxn id="27" idx="1"/>
          </p:cNvCxnSpPr>
          <p:nvPr/>
        </p:nvCxnSpPr>
        <p:spPr>
          <a:xfrm>
            <a:off x="5718388" y="1705171"/>
            <a:ext cx="330518" cy="0"/>
          </a:xfrm>
          <a:prstGeom prst="straightConnector1">
            <a:avLst/>
          </a:prstGeom>
          <a:ln w="19050">
            <a:solidFill>
              <a:schemeClr val="accent1">
                <a:lumMod val="60000"/>
                <a:lumOff val="4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73A67E13-B560-42D2-943E-143B471ACA70}"/>
              </a:ext>
            </a:extLst>
          </p:cNvPr>
          <p:cNvCxnSpPr>
            <a:cxnSpLocks/>
            <a:stCxn id="26" idx="2"/>
            <a:endCxn id="60" idx="0"/>
          </p:cNvCxnSpPr>
          <p:nvPr/>
        </p:nvCxnSpPr>
        <p:spPr>
          <a:xfrm flipH="1">
            <a:off x="5348839" y="1888051"/>
            <a:ext cx="3789" cy="243709"/>
          </a:xfrm>
          <a:prstGeom prst="straightConnector1">
            <a:avLst/>
          </a:prstGeom>
          <a:ln w="19050">
            <a:solidFill>
              <a:schemeClr val="accent1">
                <a:lumMod val="60000"/>
                <a:lumOff val="4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C7745400-2656-4F6D-81BF-0189C5219F74}"/>
              </a:ext>
            </a:extLst>
          </p:cNvPr>
          <p:cNvCxnSpPr>
            <a:cxnSpLocks/>
          </p:cNvCxnSpPr>
          <p:nvPr/>
        </p:nvCxnSpPr>
        <p:spPr>
          <a:xfrm>
            <a:off x="7639579" y="1559008"/>
            <a:ext cx="0" cy="576072"/>
          </a:xfrm>
          <a:prstGeom prst="straightConnector1">
            <a:avLst/>
          </a:prstGeom>
          <a:ln w="19050">
            <a:solidFill>
              <a:schemeClr val="accent1">
                <a:lumMod val="60000"/>
                <a:lumOff val="4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42" name="Rounded Rectangle 15">
            <a:extLst>
              <a:ext uri="{FF2B5EF4-FFF2-40B4-BE49-F238E27FC236}">
                <a16:creationId xmlns:a16="http://schemas.microsoft.com/office/drawing/2014/main" id="{8BA2368E-9991-4F6F-ABA2-C20AC8B692B5}"/>
              </a:ext>
            </a:extLst>
          </p:cNvPr>
          <p:cNvSpPr/>
          <p:nvPr/>
        </p:nvSpPr>
        <p:spPr>
          <a:xfrm>
            <a:off x="7225990" y="2789880"/>
            <a:ext cx="827177" cy="289200"/>
          </a:xfrm>
          <a:prstGeom prst="roundRect">
            <a:avLst/>
          </a:prstGeom>
          <a:noFill/>
          <a:ln w="3175">
            <a:noFill/>
          </a:ln>
        </p:spPr>
        <p:txBody>
          <a:bodyPr wrap="square" lIns="0" tIns="0" rIns="0" bIns="0" rtlCol="0" anchor="ctr">
            <a:noAutofit/>
          </a:bodyPr>
          <a:lstStyle/>
          <a:p>
            <a:pPr marL="0" marR="0" lvl="0" indent="0" algn="ctr" defTabSz="685800" rtl="0" eaLnBrk="1" fontAlgn="auto" latinLnBrk="0" hangingPunct="1">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Hyper Protect</a:t>
            </a:r>
            <a:br>
              <a:rPr kumimoji="0" lang="en-US" sz="9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br>
            <a:r>
              <a:rPr kumimoji="0" lang="en-US" sz="9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Virtual Servers</a:t>
            </a:r>
          </a:p>
        </p:txBody>
      </p:sp>
      <p:sp>
        <p:nvSpPr>
          <p:cNvPr id="45" name="Rounded Rectangle 15">
            <a:extLst>
              <a:ext uri="{FF2B5EF4-FFF2-40B4-BE49-F238E27FC236}">
                <a16:creationId xmlns:a16="http://schemas.microsoft.com/office/drawing/2014/main" id="{9974C4BB-D584-4606-A930-D24C6B95E59D}"/>
              </a:ext>
            </a:extLst>
          </p:cNvPr>
          <p:cNvSpPr/>
          <p:nvPr/>
        </p:nvSpPr>
        <p:spPr>
          <a:xfrm>
            <a:off x="6041236" y="2719721"/>
            <a:ext cx="731520" cy="214759"/>
          </a:xfrm>
          <a:prstGeom prst="roundRect">
            <a:avLst/>
          </a:prstGeom>
          <a:noFill/>
          <a:ln w="3175">
            <a:noFill/>
          </a:ln>
        </p:spPr>
        <p:txBody>
          <a:bodyPr wrap="square" lIns="0" tIns="0" rIns="0" bIns="0" rtlCol="0" anchor="ctr">
            <a:noAutofit/>
          </a:bodyPr>
          <a:lstStyle/>
          <a:p>
            <a:pPr marL="0" marR="0" lvl="0" indent="0" algn="ctr" defTabSz="685800" rtl="0" eaLnBrk="1" fontAlgn="auto" latinLnBrk="0" hangingPunct="1">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Docker</a:t>
            </a:r>
            <a:br>
              <a:rPr kumimoji="0" lang="en-US" sz="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br>
            <a:r>
              <a:rPr kumimoji="0" lang="en-US" sz="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repository</a:t>
            </a:r>
          </a:p>
        </p:txBody>
      </p:sp>
      <p:sp>
        <p:nvSpPr>
          <p:cNvPr id="46" name="Rounded Rectangle 15">
            <a:extLst>
              <a:ext uri="{FF2B5EF4-FFF2-40B4-BE49-F238E27FC236}">
                <a16:creationId xmlns:a16="http://schemas.microsoft.com/office/drawing/2014/main" id="{5D5B8899-E13B-4C76-AFCD-370884BBA041}"/>
              </a:ext>
            </a:extLst>
          </p:cNvPr>
          <p:cNvSpPr/>
          <p:nvPr/>
        </p:nvSpPr>
        <p:spPr>
          <a:xfrm>
            <a:off x="4981925" y="2292544"/>
            <a:ext cx="731520" cy="214759"/>
          </a:xfrm>
          <a:prstGeom prst="roundRect">
            <a:avLst/>
          </a:prstGeom>
          <a:noFill/>
          <a:ln w="3175">
            <a:noFill/>
          </a:ln>
        </p:spPr>
        <p:txBody>
          <a:bodyPr wrap="square" lIns="0" tIns="0" rIns="0" bIns="0" rtlCol="0" anchor="ctr">
            <a:noAutofit/>
          </a:bodyPr>
          <a:lstStyle/>
          <a:p>
            <a:pPr marL="0" marR="0" lvl="0" indent="0" algn="ctr" defTabSz="685800" rtl="0" eaLnBrk="1" fontAlgn="auto" latinLnBrk="0" hangingPunct="1">
              <a:lnSpc>
                <a:spcPct val="94000"/>
              </a:lnSpc>
              <a:spcBef>
                <a:spcPts val="0"/>
              </a:spcBef>
              <a:spcAft>
                <a:spcPts val="0"/>
              </a:spcAft>
              <a:buClrTx/>
              <a:buSzTx/>
              <a:buFontTx/>
              <a:buNone/>
              <a:tabLst/>
              <a:defRPr/>
            </a:pPr>
            <a:r>
              <a:rPr kumimoji="0" lang="en-US" sz="760" b="1" i="0" u="none" strike="noStrike" kern="1200" cap="none" spc="0" normalizeH="0" baseline="0" noProof="0" dirty="0">
                <a:ln>
                  <a:noFill/>
                </a:ln>
                <a:effectLst/>
                <a:uLnTx/>
                <a:uFillTx/>
                <a:latin typeface="Arial"/>
                <a:ea typeface="+mn-ea"/>
                <a:cs typeface="Arial" panose="020B0604020202020204" pitchFamily="34" charset="0"/>
              </a:rPr>
              <a:t>Manifest</a:t>
            </a:r>
          </a:p>
        </p:txBody>
      </p:sp>
      <p:sp>
        <p:nvSpPr>
          <p:cNvPr id="47" name="Rounded Rectangle 15">
            <a:extLst>
              <a:ext uri="{FF2B5EF4-FFF2-40B4-BE49-F238E27FC236}">
                <a16:creationId xmlns:a16="http://schemas.microsoft.com/office/drawing/2014/main" id="{6EC917E1-07F1-4EF1-855A-CFFBF939E0E9}"/>
              </a:ext>
            </a:extLst>
          </p:cNvPr>
          <p:cNvSpPr/>
          <p:nvPr/>
        </p:nvSpPr>
        <p:spPr>
          <a:xfrm>
            <a:off x="4985466" y="2881005"/>
            <a:ext cx="731520" cy="214759"/>
          </a:xfrm>
          <a:prstGeom prst="roundRect">
            <a:avLst/>
          </a:prstGeom>
          <a:noFill/>
          <a:ln w="3175">
            <a:noFill/>
          </a:ln>
        </p:spPr>
        <p:txBody>
          <a:bodyPr wrap="square" lIns="0" tIns="0" rIns="0" bIns="0" rtlCol="0" anchor="ctr">
            <a:noAutofit/>
          </a:bodyPr>
          <a:lstStyle/>
          <a:p>
            <a:pPr marL="0" marR="0" lvl="0" indent="0" algn="ctr" defTabSz="685800" rtl="0" eaLnBrk="1" fontAlgn="auto" latinLnBrk="0" hangingPunct="1">
              <a:lnSpc>
                <a:spcPct val="94000"/>
              </a:lnSpc>
              <a:spcBef>
                <a:spcPts val="0"/>
              </a:spcBef>
              <a:spcAft>
                <a:spcPts val="0"/>
              </a:spcAft>
              <a:buClrTx/>
              <a:buSzTx/>
              <a:buFontTx/>
              <a:buNone/>
              <a:tabLst/>
              <a:defRPr/>
            </a:pPr>
            <a:r>
              <a:rPr kumimoji="0" lang="en-US" sz="760" b="1" i="0" u="none" strike="noStrike" kern="1200" cap="none" spc="0" normalizeH="0" baseline="0" noProof="0" dirty="0">
                <a:ln>
                  <a:noFill/>
                </a:ln>
                <a:effectLst/>
                <a:uLnTx/>
                <a:uFillTx/>
                <a:latin typeface="Arial"/>
                <a:ea typeface="+mn-ea"/>
                <a:cs typeface="Arial" panose="020B0604020202020204" pitchFamily="34" charset="0"/>
              </a:rPr>
              <a:t>Docker</a:t>
            </a:r>
          </a:p>
          <a:p>
            <a:pPr marL="0" marR="0" lvl="0" indent="0" algn="ctr" defTabSz="685800" rtl="0" eaLnBrk="1" fontAlgn="auto" latinLnBrk="0" hangingPunct="1">
              <a:lnSpc>
                <a:spcPct val="94000"/>
              </a:lnSpc>
              <a:spcBef>
                <a:spcPts val="0"/>
              </a:spcBef>
              <a:spcAft>
                <a:spcPts val="0"/>
              </a:spcAft>
              <a:buClrTx/>
              <a:buSzTx/>
              <a:buFontTx/>
              <a:buNone/>
              <a:tabLst/>
              <a:defRPr/>
            </a:pPr>
            <a:r>
              <a:rPr lang="en-US" sz="760" b="1" dirty="0">
                <a:latin typeface="Arial"/>
                <a:cs typeface="Arial" panose="020B0604020202020204" pitchFamily="34" charset="0"/>
              </a:rPr>
              <a:t>image</a:t>
            </a:r>
            <a:endParaRPr kumimoji="0" lang="en-US" sz="760" b="1" i="0" u="none" strike="noStrike" kern="1200" cap="none" spc="0" normalizeH="0" baseline="0" noProof="0" dirty="0">
              <a:ln>
                <a:noFill/>
              </a:ln>
              <a:effectLst/>
              <a:uLnTx/>
              <a:uFillTx/>
              <a:latin typeface="Arial"/>
              <a:ea typeface="+mn-ea"/>
              <a:cs typeface="Arial" panose="020B0604020202020204" pitchFamily="34" charset="0"/>
            </a:endParaRPr>
          </a:p>
        </p:txBody>
      </p:sp>
      <p:sp>
        <p:nvSpPr>
          <p:cNvPr id="49" name="Rounded Rectangle 15">
            <a:extLst>
              <a:ext uri="{FF2B5EF4-FFF2-40B4-BE49-F238E27FC236}">
                <a16:creationId xmlns:a16="http://schemas.microsoft.com/office/drawing/2014/main" id="{8A270B57-9DC5-4617-B737-9C18EFC0B3AD}"/>
              </a:ext>
            </a:extLst>
          </p:cNvPr>
          <p:cNvSpPr/>
          <p:nvPr/>
        </p:nvSpPr>
        <p:spPr>
          <a:xfrm>
            <a:off x="3983902" y="2287693"/>
            <a:ext cx="731520" cy="214759"/>
          </a:xfrm>
          <a:prstGeom prst="roundRect">
            <a:avLst/>
          </a:prstGeom>
          <a:noFill/>
          <a:ln w="3175">
            <a:noFill/>
          </a:ln>
        </p:spPr>
        <p:txBody>
          <a:bodyPr wrap="square" lIns="0" tIns="0" rIns="0" bIns="0" rtlCol="0" anchor="ctr">
            <a:noAutofit/>
          </a:bodyPr>
          <a:lstStyle/>
          <a:p>
            <a:pPr marL="0" marR="0" lvl="0" indent="0" algn="ctr" defTabSz="685800" rtl="0" eaLnBrk="1" fontAlgn="auto" latinLnBrk="0" hangingPunct="1">
              <a:lnSpc>
                <a:spcPct val="94000"/>
              </a:lnSpc>
              <a:spcBef>
                <a:spcPts val="0"/>
              </a:spcBef>
              <a:spcAft>
                <a:spcPts val="0"/>
              </a:spcAft>
              <a:buClrTx/>
              <a:buSzTx/>
              <a:buFontTx/>
              <a:buNone/>
              <a:tabLst/>
              <a:defRPr/>
            </a:pPr>
            <a:r>
              <a:rPr kumimoji="0" lang="en-US" sz="760" b="1" i="0" u="none" strike="noStrike" kern="1200" cap="none" spc="0" normalizeH="0" baseline="0" noProof="0" dirty="0">
                <a:ln>
                  <a:noFill/>
                </a:ln>
                <a:effectLst/>
                <a:uLnTx/>
                <a:uFillTx/>
                <a:latin typeface="Arial"/>
                <a:ea typeface="+mn-ea"/>
                <a:cs typeface="Arial" panose="020B0604020202020204" pitchFamily="34" charset="0"/>
              </a:rPr>
              <a:t>Secure</a:t>
            </a:r>
            <a:br>
              <a:rPr kumimoji="0" lang="en-US" sz="760" b="1" i="0" u="none" strike="noStrike" kern="1200" cap="none" spc="0" normalizeH="0" baseline="0" noProof="0" dirty="0">
                <a:ln>
                  <a:noFill/>
                </a:ln>
                <a:effectLst/>
                <a:uLnTx/>
                <a:uFillTx/>
                <a:latin typeface="Arial"/>
                <a:ea typeface="+mn-ea"/>
                <a:cs typeface="Arial" panose="020B0604020202020204" pitchFamily="34" charset="0"/>
              </a:rPr>
            </a:br>
            <a:r>
              <a:rPr kumimoji="0" lang="en-US" sz="760" b="1" i="0" u="none" strike="noStrike" kern="1200" cap="none" spc="0" normalizeH="0" baseline="0" noProof="0" dirty="0">
                <a:ln>
                  <a:noFill/>
                </a:ln>
                <a:effectLst/>
                <a:uLnTx/>
                <a:uFillTx/>
                <a:latin typeface="Arial"/>
                <a:ea typeface="+mn-ea"/>
                <a:cs typeface="Arial" panose="020B0604020202020204" pitchFamily="34" charset="0"/>
              </a:rPr>
              <a:t>build</a:t>
            </a:r>
          </a:p>
        </p:txBody>
      </p:sp>
      <p:sp>
        <p:nvSpPr>
          <p:cNvPr id="50" name="Rounded Rectangle 15">
            <a:extLst>
              <a:ext uri="{FF2B5EF4-FFF2-40B4-BE49-F238E27FC236}">
                <a16:creationId xmlns:a16="http://schemas.microsoft.com/office/drawing/2014/main" id="{EA6B218D-C2C1-44E7-9645-4FF3802F442E}"/>
              </a:ext>
            </a:extLst>
          </p:cNvPr>
          <p:cNvSpPr/>
          <p:nvPr/>
        </p:nvSpPr>
        <p:spPr>
          <a:xfrm>
            <a:off x="2828153" y="2832933"/>
            <a:ext cx="731520" cy="275527"/>
          </a:xfrm>
          <a:prstGeom prst="roundRect">
            <a:avLst/>
          </a:prstGeom>
          <a:noFill/>
          <a:ln w="3175">
            <a:noFill/>
          </a:ln>
        </p:spPr>
        <p:txBody>
          <a:bodyPr wrap="square" lIns="0" tIns="0" rIns="0" bIns="0" rtlCol="0" anchor="ctr">
            <a:noAutofit/>
          </a:bodyPr>
          <a:lstStyle/>
          <a:p>
            <a:pPr marL="0" marR="0" lvl="0" indent="0" algn="ctr" defTabSz="685800" rtl="0" eaLnBrk="1" fontAlgn="auto" latinLnBrk="0" hangingPunct="1">
              <a:lnSpc>
                <a:spcPct val="94000"/>
              </a:lnSpc>
              <a:spcBef>
                <a:spcPts val="0"/>
              </a:spcBef>
              <a:spcAft>
                <a:spcPts val="0"/>
              </a:spcAft>
              <a:buClrTx/>
              <a:buSzTx/>
              <a:buFontTx/>
              <a:buNone/>
              <a:tabLst/>
              <a:defRPr/>
            </a:pPr>
            <a:r>
              <a:rPr kumimoji="0" lang="en-US" sz="760" b="1" i="0" u="none" strike="noStrike" kern="1200" cap="none" spc="0" normalizeH="0" baseline="0" noProof="0" dirty="0">
                <a:ln>
                  <a:noFill/>
                </a:ln>
                <a:effectLst/>
                <a:uLnTx/>
                <a:uFillTx/>
                <a:latin typeface="Arial"/>
                <a:ea typeface="+mn-ea"/>
                <a:cs typeface="Arial" panose="020B0604020202020204" pitchFamily="34" charset="0"/>
              </a:rPr>
              <a:t>Other</a:t>
            </a:r>
            <a:br>
              <a:rPr kumimoji="0" lang="en-US" sz="760" b="1" i="0" u="none" strike="noStrike" kern="1200" cap="none" spc="0" normalizeH="0" baseline="0" noProof="0" dirty="0">
                <a:ln>
                  <a:noFill/>
                </a:ln>
                <a:effectLst/>
                <a:uLnTx/>
                <a:uFillTx/>
                <a:latin typeface="Arial"/>
                <a:ea typeface="+mn-ea"/>
                <a:cs typeface="Arial" panose="020B0604020202020204" pitchFamily="34" charset="0"/>
              </a:rPr>
            </a:br>
            <a:r>
              <a:rPr kumimoji="0" lang="en-US" sz="760" b="1" i="0" u="none" strike="noStrike" kern="1200" cap="none" spc="0" normalizeH="0" baseline="0" noProof="0" dirty="0">
                <a:ln>
                  <a:noFill/>
                </a:ln>
                <a:effectLst/>
                <a:uLnTx/>
                <a:uFillTx/>
                <a:latin typeface="Arial"/>
                <a:ea typeface="+mn-ea"/>
                <a:cs typeface="Arial" panose="020B0604020202020204" pitchFamily="34" charset="0"/>
              </a:rPr>
              <a:t>sources</a:t>
            </a:r>
          </a:p>
        </p:txBody>
      </p:sp>
      <p:sp>
        <p:nvSpPr>
          <p:cNvPr id="51" name="Rounded Rectangle 15">
            <a:extLst>
              <a:ext uri="{FF2B5EF4-FFF2-40B4-BE49-F238E27FC236}">
                <a16:creationId xmlns:a16="http://schemas.microsoft.com/office/drawing/2014/main" id="{EC2F5E3E-8D8A-4119-88DF-6E5BFB9E10C5}"/>
              </a:ext>
            </a:extLst>
          </p:cNvPr>
          <p:cNvSpPr/>
          <p:nvPr/>
        </p:nvSpPr>
        <p:spPr>
          <a:xfrm>
            <a:off x="1672538" y="2265643"/>
            <a:ext cx="731520" cy="214759"/>
          </a:xfrm>
          <a:prstGeom prst="roundRect">
            <a:avLst/>
          </a:prstGeom>
          <a:noFill/>
          <a:ln w="3175">
            <a:noFill/>
          </a:ln>
        </p:spPr>
        <p:txBody>
          <a:bodyPr wrap="square" lIns="0" tIns="0" rIns="0" bIns="0" rtlCol="0" anchor="ctr">
            <a:noAutofit/>
          </a:bodyPr>
          <a:lstStyle/>
          <a:p>
            <a:pPr marL="0" marR="0" lvl="0" indent="0" algn="ctr" defTabSz="685800" rtl="0" eaLnBrk="1" fontAlgn="auto" latinLnBrk="0" hangingPunct="1">
              <a:lnSpc>
                <a:spcPct val="94000"/>
              </a:lnSpc>
              <a:spcBef>
                <a:spcPts val="0"/>
              </a:spcBef>
              <a:spcAft>
                <a:spcPts val="0"/>
              </a:spcAft>
              <a:buClrTx/>
              <a:buSzTx/>
              <a:buFontTx/>
              <a:buNone/>
              <a:tabLst/>
              <a:defRPr/>
            </a:pPr>
            <a:r>
              <a:rPr kumimoji="0" lang="en-US" sz="760" b="1" i="0" u="none" strike="noStrike" kern="1200" cap="none" spc="0" normalizeH="0" baseline="0" noProof="0" dirty="0">
                <a:ln>
                  <a:noFill/>
                </a:ln>
                <a:effectLst/>
                <a:uLnTx/>
                <a:uFillTx/>
                <a:latin typeface="Arial"/>
                <a:ea typeface="+mn-ea"/>
                <a:cs typeface="Arial" panose="020B0604020202020204" pitchFamily="34" charset="0"/>
              </a:rPr>
              <a:t>Image</a:t>
            </a:r>
          </a:p>
        </p:txBody>
      </p:sp>
      <p:sp>
        <p:nvSpPr>
          <p:cNvPr id="52" name="Rounded Rectangle 15">
            <a:extLst>
              <a:ext uri="{FF2B5EF4-FFF2-40B4-BE49-F238E27FC236}">
                <a16:creationId xmlns:a16="http://schemas.microsoft.com/office/drawing/2014/main" id="{5248C17F-D081-453D-906C-2CEABF9C0C81}"/>
              </a:ext>
            </a:extLst>
          </p:cNvPr>
          <p:cNvSpPr/>
          <p:nvPr/>
        </p:nvSpPr>
        <p:spPr>
          <a:xfrm>
            <a:off x="2800726" y="2212003"/>
            <a:ext cx="731520" cy="318152"/>
          </a:xfrm>
          <a:prstGeom prst="roundRect">
            <a:avLst/>
          </a:prstGeom>
          <a:noFill/>
          <a:ln w="3175">
            <a:noFill/>
          </a:ln>
        </p:spPr>
        <p:txBody>
          <a:bodyPr wrap="square" lIns="0" tIns="0" rIns="0" bIns="0" rtlCol="0" anchor="ctr">
            <a:no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740" b="1" i="0" u="none" strike="noStrike" kern="1200" cap="none" spc="0" normalizeH="0" baseline="0" noProof="0" dirty="0">
                <a:ln>
                  <a:noFill/>
                </a:ln>
                <a:effectLst/>
                <a:uLnTx/>
                <a:uFillTx/>
                <a:latin typeface="Arial"/>
                <a:ea typeface="+mn-ea"/>
                <a:cs typeface="Arial" panose="020B0604020202020204" pitchFamily="34" charset="0"/>
              </a:rPr>
              <a:t>Source</a:t>
            </a:r>
            <a:br>
              <a:rPr kumimoji="0" lang="en-US" sz="740" b="1" i="0" u="none" strike="noStrike" kern="1200" cap="none" spc="0" normalizeH="0" baseline="0" noProof="0" dirty="0">
                <a:ln>
                  <a:noFill/>
                </a:ln>
                <a:effectLst/>
                <a:uLnTx/>
                <a:uFillTx/>
                <a:latin typeface="Arial"/>
                <a:ea typeface="+mn-ea"/>
                <a:cs typeface="Arial" panose="020B0604020202020204" pitchFamily="34" charset="0"/>
              </a:rPr>
            </a:br>
            <a:r>
              <a:rPr kumimoji="0" lang="en-US" sz="740" b="1" i="0" u="none" strike="noStrike" kern="1200" cap="none" spc="0" normalizeH="0" baseline="0" noProof="0" dirty="0">
                <a:ln>
                  <a:noFill/>
                </a:ln>
                <a:effectLst/>
                <a:uLnTx/>
                <a:uFillTx/>
                <a:latin typeface="Arial"/>
                <a:ea typeface="+mn-ea"/>
                <a:cs typeface="Arial" panose="020B0604020202020204" pitchFamily="34" charset="0"/>
              </a:rPr>
              <a:t>code</a:t>
            </a:r>
            <a:br>
              <a:rPr kumimoji="0" lang="en-US" sz="740" b="1" i="0" u="none" strike="noStrike" kern="1200" cap="none" spc="0" normalizeH="0" baseline="0" noProof="0" dirty="0">
                <a:ln>
                  <a:noFill/>
                </a:ln>
                <a:effectLst/>
                <a:uLnTx/>
                <a:uFillTx/>
                <a:latin typeface="Arial"/>
                <a:ea typeface="+mn-ea"/>
                <a:cs typeface="Arial" panose="020B0604020202020204" pitchFamily="34" charset="0"/>
              </a:rPr>
            </a:br>
            <a:r>
              <a:rPr kumimoji="0" lang="en-US" sz="740" b="1" i="0" u="none" strike="noStrike" kern="1200" cap="none" spc="0" normalizeH="0" baseline="0" noProof="0" dirty="0">
                <a:ln>
                  <a:noFill/>
                </a:ln>
                <a:effectLst/>
                <a:uLnTx/>
                <a:uFillTx/>
                <a:latin typeface="Arial"/>
                <a:ea typeface="+mn-ea"/>
                <a:cs typeface="Arial" panose="020B0604020202020204" pitchFamily="34" charset="0"/>
              </a:rPr>
              <a:t>repository</a:t>
            </a:r>
          </a:p>
        </p:txBody>
      </p:sp>
      <p:grpSp>
        <p:nvGrpSpPr>
          <p:cNvPr id="80" name="Group 79">
            <a:extLst>
              <a:ext uri="{FF2B5EF4-FFF2-40B4-BE49-F238E27FC236}">
                <a16:creationId xmlns:a16="http://schemas.microsoft.com/office/drawing/2014/main" id="{1FC9DF43-5A0D-458A-B430-F5DB9A235426}"/>
              </a:ext>
            </a:extLst>
          </p:cNvPr>
          <p:cNvGrpSpPr/>
          <p:nvPr/>
        </p:nvGrpSpPr>
        <p:grpSpPr>
          <a:xfrm>
            <a:off x="3451770" y="2662977"/>
            <a:ext cx="806196" cy="324898"/>
            <a:chOff x="3451770" y="2740674"/>
            <a:chExt cx="806196" cy="324898"/>
          </a:xfrm>
          <a:effectLst/>
        </p:grpSpPr>
        <p:cxnSp>
          <p:nvCxnSpPr>
            <p:cNvPr id="73" name="Straight Connector 72">
              <a:extLst>
                <a:ext uri="{FF2B5EF4-FFF2-40B4-BE49-F238E27FC236}">
                  <a16:creationId xmlns:a16="http://schemas.microsoft.com/office/drawing/2014/main" id="{A66B132A-1F70-42CE-8BA8-901F920A69DF}"/>
                </a:ext>
              </a:extLst>
            </p:cNvPr>
            <p:cNvCxnSpPr>
              <a:cxnSpLocks/>
            </p:cNvCxnSpPr>
            <p:nvPr/>
          </p:nvCxnSpPr>
          <p:spPr bwMode="auto">
            <a:xfrm flipH="1">
              <a:off x="3451770" y="3065572"/>
              <a:ext cx="806196" cy="0"/>
            </a:xfrm>
            <a:prstGeom prst="line">
              <a:avLst/>
            </a:prstGeom>
            <a:ln w="19050">
              <a:solidFill>
                <a:srgbClr val="A9A9A9"/>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0565BB50-0D75-4E0C-A048-376674BD58D0}"/>
                </a:ext>
              </a:extLst>
            </p:cNvPr>
            <p:cNvCxnSpPr>
              <a:cxnSpLocks/>
            </p:cNvCxnSpPr>
            <p:nvPr/>
          </p:nvCxnSpPr>
          <p:spPr>
            <a:xfrm flipV="1">
              <a:off x="4248441" y="2740674"/>
              <a:ext cx="0" cy="318524"/>
            </a:xfrm>
            <a:prstGeom prst="straightConnector1">
              <a:avLst/>
            </a:prstGeom>
            <a:ln w="19050">
              <a:solidFill>
                <a:schemeClr val="accent1">
                  <a:lumMod val="60000"/>
                  <a:lumOff val="4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grpSp>
      <p:sp>
        <p:nvSpPr>
          <p:cNvPr id="23" name="Rounded Rectangle 15">
            <a:extLst>
              <a:ext uri="{FF2B5EF4-FFF2-40B4-BE49-F238E27FC236}">
                <a16:creationId xmlns:a16="http://schemas.microsoft.com/office/drawing/2014/main" id="{A9E0C2FC-05BE-4692-9088-F713CA2185EE}"/>
              </a:ext>
            </a:extLst>
          </p:cNvPr>
          <p:cNvSpPr/>
          <p:nvPr/>
        </p:nvSpPr>
        <p:spPr>
          <a:xfrm>
            <a:off x="1685938" y="1522291"/>
            <a:ext cx="731520" cy="365760"/>
          </a:xfrm>
          <a:prstGeom prst="roundRect">
            <a:avLst/>
          </a:prstGeom>
          <a:solidFill>
            <a:schemeClr val="accent2">
              <a:lumMod val="75000"/>
            </a:schemeClr>
          </a:solidFill>
          <a:ln w="3175">
            <a:solidFill>
              <a:schemeClr val="bg1"/>
            </a:solidFill>
          </a:ln>
        </p:spPr>
        <p:txBody>
          <a:bodyPr wrap="square" lIns="0" tIns="0" rIns="0" bIns="0" rtlCol="0" anchor="ctr">
            <a:noAutofit/>
          </a:bodyPr>
          <a:lstStyle/>
          <a:p>
            <a:pPr marL="0" marR="0" lvl="0" indent="0" algn="ctr" defTabSz="685800" rtl="0" eaLnBrk="1" fontAlgn="auto" latinLnBrk="0" hangingPunct="1">
              <a:lnSpc>
                <a:spcPct val="94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Develop application image</a:t>
            </a:r>
          </a:p>
        </p:txBody>
      </p:sp>
      <p:sp>
        <p:nvSpPr>
          <p:cNvPr id="24" name="Rounded Rectangle 15">
            <a:extLst>
              <a:ext uri="{FF2B5EF4-FFF2-40B4-BE49-F238E27FC236}">
                <a16:creationId xmlns:a16="http://schemas.microsoft.com/office/drawing/2014/main" id="{C6B847D7-482C-44C9-80A1-5255FFB78D95}"/>
              </a:ext>
            </a:extLst>
          </p:cNvPr>
          <p:cNvSpPr/>
          <p:nvPr/>
        </p:nvSpPr>
        <p:spPr>
          <a:xfrm>
            <a:off x="2844509" y="1522291"/>
            <a:ext cx="731520" cy="365760"/>
          </a:xfrm>
          <a:prstGeom prst="roundRect">
            <a:avLst/>
          </a:prstGeom>
          <a:solidFill>
            <a:schemeClr val="accent2">
              <a:lumMod val="75000"/>
            </a:schemeClr>
          </a:solidFill>
          <a:ln w="3175">
            <a:solidFill>
              <a:schemeClr val="bg1"/>
            </a:solidFill>
          </a:ln>
        </p:spPr>
        <p:txBody>
          <a:bodyPr wrap="square" lIns="0" tIns="0" rIns="0" bIns="0" rtlCol="0" anchor="ctr">
            <a:noAutofit/>
          </a:bodyPr>
          <a:lstStyle/>
          <a:p>
            <a:pPr marL="0" marR="0" lvl="0" indent="0" algn="ctr" defTabSz="685800" rtl="0" eaLnBrk="1" fontAlgn="auto" latinLnBrk="0" hangingPunct="1">
              <a:lnSpc>
                <a:spcPct val="94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Upload source files</a:t>
            </a:r>
          </a:p>
        </p:txBody>
      </p:sp>
      <p:sp>
        <p:nvSpPr>
          <p:cNvPr id="25" name="Rounded Rectangle 15">
            <a:extLst>
              <a:ext uri="{FF2B5EF4-FFF2-40B4-BE49-F238E27FC236}">
                <a16:creationId xmlns:a16="http://schemas.microsoft.com/office/drawing/2014/main" id="{6B23D48D-8A8D-47A4-BC37-DC428657229E}"/>
              </a:ext>
            </a:extLst>
          </p:cNvPr>
          <p:cNvSpPr/>
          <p:nvPr/>
        </p:nvSpPr>
        <p:spPr>
          <a:xfrm>
            <a:off x="3992477" y="1522291"/>
            <a:ext cx="731520" cy="365760"/>
          </a:xfrm>
          <a:prstGeom prst="roundRect">
            <a:avLst/>
          </a:prstGeom>
          <a:solidFill>
            <a:schemeClr val="accent2">
              <a:lumMod val="75000"/>
            </a:schemeClr>
          </a:solidFill>
          <a:ln w="3175">
            <a:solidFill>
              <a:schemeClr val="bg1"/>
            </a:solidFill>
          </a:ln>
        </p:spPr>
        <p:txBody>
          <a:bodyPr wrap="square" lIns="0" tIns="0" rIns="0" bIns="0" rtlCol="0" anchor="ctr">
            <a:noAutofit/>
          </a:bodyPr>
          <a:lstStyle/>
          <a:p>
            <a:pPr marL="0" marR="0" lvl="0" indent="0" algn="ctr" defTabSz="685800" rtl="0" eaLnBrk="1" fontAlgn="auto" latinLnBrk="0" hangingPunct="1">
              <a:lnSpc>
                <a:spcPct val="94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Generate secure build</a:t>
            </a:r>
          </a:p>
        </p:txBody>
      </p:sp>
      <p:sp>
        <p:nvSpPr>
          <p:cNvPr id="26" name="Rounded Rectangle 15">
            <a:extLst>
              <a:ext uri="{FF2B5EF4-FFF2-40B4-BE49-F238E27FC236}">
                <a16:creationId xmlns:a16="http://schemas.microsoft.com/office/drawing/2014/main" id="{A960181D-FE9C-40F4-B971-F479BC8E4E8B}"/>
              </a:ext>
            </a:extLst>
          </p:cNvPr>
          <p:cNvSpPr/>
          <p:nvPr/>
        </p:nvSpPr>
        <p:spPr>
          <a:xfrm>
            <a:off x="4986868" y="1522291"/>
            <a:ext cx="731520" cy="365760"/>
          </a:xfrm>
          <a:prstGeom prst="roundRect">
            <a:avLst/>
          </a:prstGeom>
          <a:solidFill>
            <a:schemeClr val="accent2">
              <a:lumMod val="75000"/>
            </a:schemeClr>
          </a:solidFill>
          <a:ln w="3175">
            <a:solidFill>
              <a:schemeClr val="bg1"/>
            </a:solidFill>
          </a:ln>
        </p:spPr>
        <p:txBody>
          <a:bodyPr wrap="square" lIns="0" tIns="0" rIns="0" bIns="0" rtlCol="0" anchor="ctr">
            <a:noAutofit/>
          </a:bodyPr>
          <a:lstStyle/>
          <a:p>
            <a:pPr marL="0" marR="0" lvl="0" indent="0" algn="ctr" defTabSz="685800" rtl="0" eaLnBrk="1" fontAlgn="auto" latinLnBrk="0" hangingPunct="1">
              <a:lnSpc>
                <a:spcPct val="94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Perform security endorsement</a:t>
            </a:r>
          </a:p>
        </p:txBody>
      </p:sp>
      <p:sp>
        <p:nvSpPr>
          <p:cNvPr id="27" name="Rounded Rectangle 15">
            <a:extLst>
              <a:ext uri="{FF2B5EF4-FFF2-40B4-BE49-F238E27FC236}">
                <a16:creationId xmlns:a16="http://schemas.microsoft.com/office/drawing/2014/main" id="{E86A25B7-DFF5-4EDD-8FC2-1D6EDA0E8175}"/>
              </a:ext>
            </a:extLst>
          </p:cNvPr>
          <p:cNvSpPr/>
          <p:nvPr/>
        </p:nvSpPr>
        <p:spPr>
          <a:xfrm>
            <a:off x="6048906" y="1522291"/>
            <a:ext cx="731520" cy="365760"/>
          </a:xfrm>
          <a:prstGeom prst="roundRect">
            <a:avLst/>
          </a:prstGeom>
          <a:solidFill>
            <a:schemeClr val="accent2">
              <a:lumMod val="75000"/>
            </a:schemeClr>
          </a:solidFill>
          <a:ln w="3175">
            <a:solidFill>
              <a:schemeClr val="bg1"/>
            </a:solidFill>
          </a:ln>
        </p:spPr>
        <p:txBody>
          <a:bodyPr wrap="square" lIns="0" tIns="0" rIns="0" bIns="0" rtlCol="0" anchor="ctr">
            <a:noAutofit/>
          </a:bodyPr>
          <a:lstStyle/>
          <a:p>
            <a:pPr marL="0" marR="0" lvl="0" indent="0" algn="ctr" defTabSz="685800" rtl="0" eaLnBrk="1" fontAlgn="auto" latinLnBrk="0" hangingPunct="1">
              <a:lnSpc>
                <a:spcPct val="94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Deployment (automated)</a:t>
            </a:r>
          </a:p>
        </p:txBody>
      </p:sp>
      <p:pic>
        <p:nvPicPr>
          <p:cNvPr id="86" name="Picture 85">
            <a:extLst>
              <a:ext uri="{FF2B5EF4-FFF2-40B4-BE49-F238E27FC236}">
                <a16:creationId xmlns:a16="http://schemas.microsoft.com/office/drawing/2014/main" id="{ED98E4F5-2CBE-4835-B12D-2911D5F09775}"/>
              </a:ext>
            </a:extLst>
          </p:cNvPr>
          <p:cNvPicPr>
            <a:picLocks noChangeAspect="1"/>
          </p:cNvPicPr>
          <p:nvPr/>
        </p:nvPicPr>
        <p:blipFill rotWithShape="1">
          <a:blip r:embed="rId4"/>
          <a:srcRect l="42609" t="30500" r="52028" b="64441"/>
          <a:stretch/>
        </p:blipFill>
        <p:spPr>
          <a:xfrm>
            <a:off x="4281487" y="1286424"/>
            <a:ext cx="389519" cy="153562"/>
          </a:xfrm>
          <a:prstGeom prst="rect">
            <a:avLst/>
          </a:prstGeom>
        </p:spPr>
      </p:pic>
      <p:sp>
        <p:nvSpPr>
          <p:cNvPr id="62" name="Oval 61">
            <a:extLst>
              <a:ext uri="{FF2B5EF4-FFF2-40B4-BE49-F238E27FC236}">
                <a16:creationId xmlns:a16="http://schemas.microsoft.com/office/drawing/2014/main" id="{17914F72-E8E3-46A8-ACF3-AC8D8A7CB060}"/>
              </a:ext>
            </a:extLst>
          </p:cNvPr>
          <p:cNvSpPr/>
          <p:nvPr/>
        </p:nvSpPr>
        <p:spPr bwMode="auto">
          <a:xfrm>
            <a:off x="6146942" y="2145224"/>
            <a:ext cx="518060" cy="518060"/>
          </a:xfrm>
          <a:prstGeom prst="ellipse">
            <a:avLst/>
          </a:prstGeom>
          <a:solidFill>
            <a:schemeClr val="accent2">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pic>
        <p:nvPicPr>
          <p:cNvPr id="88" name="Picture 87" descr="A close up of a sign&#10;&#10;Description automatically generated">
            <a:extLst>
              <a:ext uri="{FF2B5EF4-FFF2-40B4-BE49-F238E27FC236}">
                <a16:creationId xmlns:a16="http://schemas.microsoft.com/office/drawing/2014/main" id="{8FFED3FD-B03A-43FD-9308-2575D654434C}"/>
              </a:ext>
            </a:extLst>
          </p:cNvPr>
          <p:cNvPicPr>
            <a:picLocks noChangeAspect="1"/>
          </p:cNvPicPr>
          <p:nvPr/>
        </p:nvPicPr>
        <p:blipFill rotWithShape="1">
          <a:blip r:embed="rId5"/>
          <a:srcRect b="34687"/>
          <a:stretch/>
        </p:blipFill>
        <p:spPr>
          <a:xfrm>
            <a:off x="6089287" y="2244867"/>
            <a:ext cx="650757" cy="318773"/>
          </a:xfrm>
          <a:prstGeom prst="rect">
            <a:avLst/>
          </a:prstGeom>
        </p:spPr>
      </p:pic>
      <p:pic>
        <p:nvPicPr>
          <p:cNvPr id="101" name="Graphic 100">
            <a:extLst>
              <a:ext uri="{FF2B5EF4-FFF2-40B4-BE49-F238E27FC236}">
                <a16:creationId xmlns:a16="http://schemas.microsoft.com/office/drawing/2014/main" id="{F8502D2B-F2DF-48A4-8FF6-2582DE527B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64783" y="1030137"/>
            <a:ext cx="393192" cy="393192"/>
          </a:xfrm>
          <a:prstGeom prst="rect">
            <a:avLst/>
          </a:prstGeom>
        </p:spPr>
      </p:pic>
      <p:pic>
        <p:nvPicPr>
          <p:cNvPr id="103" name="Graphic 102">
            <a:extLst>
              <a:ext uri="{FF2B5EF4-FFF2-40B4-BE49-F238E27FC236}">
                <a16:creationId xmlns:a16="http://schemas.microsoft.com/office/drawing/2014/main" id="{CFD1FFC7-1C01-4C44-B44D-D584BCA160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96479" y="1022090"/>
            <a:ext cx="393192" cy="393192"/>
          </a:xfrm>
          <a:prstGeom prst="rect">
            <a:avLst/>
          </a:prstGeom>
        </p:spPr>
      </p:pic>
      <p:pic>
        <p:nvPicPr>
          <p:cNvPr id="105" name="Graphic 104">
            <a:extLst>
              <a:ext uri="{FF2B5EF4-FFF2-40B4-BE49-F238E27FC236}">
                <a16:creationId xmlns:a16="http://schemas.microsoft.com/office/drawing/2014/main" id="{261037C6-BD96-4E86-B636-FD4A37CFE1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49046" y="1008521"/>
            <a:ext cx="420624" cy="420624"/>
          </a:xfrm>
          <a:prstGeom prst="rect">
            <a:avLst/>
          </a:prstGeom>
        </p:spPr>
      </p:pic>
      <p:pic>
        <p:nvPicPr>
          <p:cNvPr id="107" name="Graphic 106">
            <a:extLst>
              <a:ext uri="{FF2B5EF4-FFF2-40B4-BE49-F238E27FC236}">
                <a16:creationId xmlns:a16="http://schemas.microsoft.com/office/drawing/2014/main" id="{BE43DDF1-B8B0-4DE0-8F73-D2D416671B3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97742" y="1022271"/>
            <a:ext cx="393192" cy="393192"/>
          </a:xfrm>
          <a:prstGeom prst="rect">
            <a:avLst/>
          </a:prstGeom>
        </p:spPr>
      </p:pic>
    </p:spTree>
    <p:extLst>
      <p:ext uri="{BB962C8B-B14F-4D97-AF65-F5344CB8AC3E}">
        <p14:creationId xmlns:p14="http://schemas.microsoft.com/office/powerpoint/2010/main" val="156532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Picture 203" descr="A picture containing flower, bird&#10;&#10;Description automatically generated">
            <a:extLst>
              <a:ext uri="{FF2B5EF4-FFF2-40B4-BE49-F238E27FC236}">
                <a16:creationId xmlns:a16="http://schemas.microsoft.com/office/drawing/2014/main" id="{6482FB42-366E-4A75-BCD6-4D81455170F2}"/>
              </a:ext>
            </a:extLst>
          </p:cNvPr>
          <p:cNvPicPr>
            <a:picLocks noChangeAspect="1"/>
          </p:cNvPicPr>
          <p:nvPr/>
        </p:nvPicPr>
        <p:blipFill rotWithShape="1">
          <a:blip r:embed="rId2"/>
          <a:srcRect l="10251" t="38067" r="11267" b="39495"/>
          <a:stretch/>
        </p:blipFill>
        <p:spPr>
          <a:xfrm>
            <a:off x="62590" y="1571796"/>
            <a:ext cx="1461349" cy="417796"/>
          </a:xfrm>
          <a:prstGeom prst="rect">
            <a:avLst/>
          </a:prstGeom>
          <a:ln>
            <a:solidFill>
              <a:schemeClr val="bg1"/>
            </a:solidFill>
          </a:ln>
        </p:spPr>
      </p:pic>
      <p:sp>
        <p:nvSpPr>
          <p:cNvPr id="2" name="Title 1">
            <a:extLst>
              <a:ext uri="{FF2B5EF4-FFF2-40B4-BE49-F238E27FC236}">
                <a16:creationId xmlns:a16="http://schemas.microsoft.com/office/drawing/2014/main" id="{83EF2E62-121C-4C22-A313-F7ECFCCE17C8}"/>
              </a:ext>
            </a:extLst>
          </p:cNvPr>
          <p:cNvSpPr>
            <a:spLocks noGrp="1"/>
          </p:cNvSpPr>
          <p:nvPr>
            <p:ph type="title"/>
          </p:nvPr>
        </p:nvSpPr>
        <p:spPr>
          <a:xfrm>
            <a:off x="210312" y="201168"/>
            <a:ext cx="8933688" cy="804672"/>
          </a:xfrm>
        </p:spPr>
        <p:txBody>
          <a:bodyPr/>
          <a:lstStyle/>
          <a:p>
            <a:r>
              <a:rPr lang="en-US" dirty="0">
                <a:cs typeface="Arial" panose="020B0604020202020204" pitchFamily="34" charset="0"/>
              </a:rPr>
              <a:t>Hyper Protect virtual servers on-premises – Architecture</a:t>
            </a:r>
            <a:endParaRPr lang="en-US" dirty="0"/>
          </a:p>
        </p:txBody>
      </p:sp>
      <p:sp>
        <p:nvSpPr>
          <p:cNvPr id="4" name="Footer Placeholder 3">
            <a:extLst>
              <a:ext uri="{FF2B5EF4-FFF2-40B4-BE49-F238E27FC236}">
                <a16:creationId xmlns:a16="http://schemas.microsoft.com/office/drawing/2014/main" id="{D7B8896A-CF03-4600-AC9D-096597618E5D}"/>
              </a:ext>
            </a:extLst>
          </p:cNvPr>
          <p:cNvSpPr>
            <a:spLocks noGrp="1"/>
          </p:cNvSpPr>
          <p:nvPr>
            <p:ph type="ftr" sz="quarter" idx="4294967295"/>
          </p:nvPr>
        </p:nvSpPr>
        <p:spPr>
          <a:xfrm>
            <a:off x="169954" y="4826000"/>
            <a:ext cx="6230845" cy="169177"/>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cxnSp>
        <p:nvCxnSpPr>
          <p:cNvPr id="150" name="Straight Connector 149">
            <a:extLst>
              <a:ext uri="{FF2B5EF4-FFF2-40B4-BE49-F238E27FC236}">
                <a16:creationId xmlns:a16="http://schemas.microsoft.com/office/drawing/2014/main" id="{4D533B16-78D7-4A65-ADA3-4071F6596063}"/>
              </a:ext>
            </a:extLst>
          </p:cNvPr>
          <p:cNvCxnSpPr>
            <a:cxnSpLocks/>
          </p:cNvCxnSpPr>
          <p:nvPr/>
        </p:nvCxnSpPr>
        <p:spPr>
          <a:xfrm>
            <a:off x="7390262" y="1937402"/>
            <a:ext cx="0" cy="2871319"/>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781A640B-E8A9-44C1-B991-71340F6195E8}"/>
              </a:ext>
            </a:extLst>
          </p:cNvPr>
          <p:cNvGrpSpPr/>
          <p:nvPr/>
        </p:nvGrpSpPr>
        <p:grpSpPr>
          <a:xfrm>
            <a:off x="3050341" y="753618"/>
            <a:ext cx="554277" cy="674085"/>
            <a:chOff x="3452725" y="767837"/>
            <a:chExt cx="554277" cy="674085"/>
          </a:xfrm>
        </p:grpSpPr>
        <p:sp>
          <p:nvSpPr>
            <p:cNvPr id="157" name="TextBox 156">
              <a:extLst>
                <a:ext uri="{FF2B5EF4-FFF2-40B4-BE49-F238E27FC236}">
                  <a16:creationId xmlns:a16="http://schemas.microsoft.com/office/drawing/2014/main" id="{BE7EE9FA-F9DD-4A9E-B5BE-004E00B25568}"/>
                </a:ext>
              </a:extLst>
            </p:cNvPr>
            <p:cNvSpPr txBox="1"/>
            <p:nvPr/>
          </p:nvSpPr>
          <p:spPr>
            <a:xfrm>
              <a:off x="3452725" y="1211090"/>
              <a:ext cx="55427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GitHub</a:t>
              </a:r>
            </a:p>
          </p:txBody>
        </p:sp>
        <p:pic>
          <p:nvPicPr>
            <p:cNvPr id="159" name="Picture 158" descr="A close up of a logo&#10;&#10;Description automatically generated">
              <a:extLst>
                <a:ext uri="{FF2B5EF4-FFF2-40B4-BE49-F238E27FC236}">
                  <a16:creationId xmlns:a16="http://schemas.microsoft.com/office/drawing/2014/main" id="{39C42668-3B38-4D76-A89C-5A39EFB0B6CC}"/>
                </a:ext>
              </a:extLst>
            </p:cNvPr>
            <p:cNvPicPr>
              <a:picLocks noChangeAspect="1"/>
            </p:cNvPicPr>
            <p:nvPr/>
          </p:nvPicPr>
          <p:blipFill>
            <a:blip r:embed="rId3"/>
            <a:stretch>
              <a:fillRect/>
            </a:stretch>
          </p:blipFill>
          <p:spPr>
            <a:xfrm>
              <a:off x="3510809" y="767837"/>
              <a:ext cx="435427" cy="435427"/>
            </a:xfrm>
            <a:prstGeom prst="rect">
              <a:avLst/>
            </a:prstGeom>
          </p:spPr>
        </p:pic>
      </p:grpSp>
      <p:pic>
        <p:nvPicPr>
          <p:cNvPr id="160" name="Picture 159" descr="A picture containing drawing&#10;&#10;Description automatically generated">
            <a:extLst>
              <a:ext uri="{FF2B5EF4-FFF2-40B4-BE49-F238E27FC236}">
                <a16:creationId xmlns:a16="http://schemas.microsoft.com/office/drawing/2014/main" id="{864E63F5-B8E4-4DFE-A9DA-325D52E7C479}"/>
              </a:ext>
            </a:extLst>
          </p:cNvPr>
          <p:cNvPicPr>
            <a:picLocks noChangeAspect="1"/>
          </p:cNvPicPr>
          <p:nvPr/>
        </p:nvPicPr>
        <p:blipFill>
          <a:blip r:embed="rId4"/>
          <a:stretch>
            <a:fillRect/>
          </a:stretch>
        </p:blipFill>
        <p:spPr>
          <a:xfrm>
            <a:off x="5294267" y="719872"/>
            <a:ext cx="587029" cy="502920"/>
          </a:xfrm>
          <a:prstGeom prst="rect">
            <a:avLst/>
          </a:prstGeom>
        </p:spPr>
      </p:pic>
      <p:sp>
        <p:nvSpPr>
          <p:cNvPr id="164" name="Rectangle 163">
            <a:extLst>
              <a:ext uri="{FF2B5EF4-FFF2-40B4-BE49-F238E27FC236}">
                <a16:creationId xmlns:a16="http://schemas.microsoft.com/office/drawing/2014/main" id="{2AA90F4B-25CC-43F9-BBBC-11DE6210498C}"/>
              </a:ext>
            </a:extLst>
          </p:cNvPr>
          <p:cNvSpPr/>
          <p:nvPr/>
        </p:nvSpPr>
        <p:spPr>
          <a:xfrm>
            <a:off x="5757820" y="1581478"/>
            <a:ext cx="1539981" cy="420791"/>
          </a:xfrm>
          <a:prstGeom prst="rect">
            <a:avLst/>
          </a:prstGeom>
          <a:solidFill>
            <a:srgbClr val="006161"/>
          </a:solidFill>
          <a:ln w="12700" cap="flat" cmpd="sng" algn="ctr">
            <a:solidFill>
              <a:schemeClr val="bg1"/>
            </a:solidFill>
            <a:prstDash val="solid"/>
            <a:miter lim="800000"/>
          </a:ln>
          <a:effectLst/>
        </p:spPr>
        <p:txBody>
          <a:bodyPr rtlCol="0" anchor="ctr"/>
          <a:lstStyle/>
          <a:p>
            <a:pPr lvl="0" algn="ctr" defTabSz="914378" eaLnBrk="0" fontAlgn="base" hangingPunct="0">
              <a:spcBef>
                <a:spcPct val="0"/>
              </a:spcBef>
              <a:spcAft>
                <a:spcPct val="0"/>
              </a:spcAft>
              <a:defRPr/>
            </a:pPr>
            <a:r>
              <a:rPr kumimoji="0" lang="en-US" sz="8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Red Hat</a:t>
            </a:r>
            <a:r>
              <a:rPr lang="de-DE" sz="800" baseline="30000" dirty="0">
                <a:solidFill>
                  <a:srgbClr val="FFFFFF"/>
                </a:solidFill>
                <a:latin typeface="Arial" panose="020B0604020202020204" pitchFamily="34" charset="0"/>
                <a:cs typeface="Arial" panose="020B0604020202020204" pitchFamily="34" charset="0"/>
              </a:rPr>
              <a:t> ®</a:t>
            </a:r>
            <a:r>
              <a:rPr kumimoji="0" lang="en-US" sz="8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 OpenShift</a:t>
            </a:r>
            <a:r>
              <a:rPr lang="de-DE" sz="800" baseline="30000" dirty="0">
                <a:solidFill>
                  <a:srgbClr val="FFFFFF"/>
                </a:solidFill>
                <a:latin typeface="Arial" panose="020B0604020202020204" pitchFamily="34" charset="0"/>
                <a:cs typeface="Arial" panose="020B0604020202020204" pitchFamily="34" charset="0"/>
              </a:rPr>
              <a:t> ®</a:t>
            </a:r>
            <a:r>
              <a:rPr kumimoji="0" lang="en-US" sz="8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 Container Platform (RHOCP) </a:t>
            </a:r>
            <a:r>
              <a:rPr lang="en-US" sz="800" kern="0" dirty="0">
                <a:solidFill>
                  <a:schemeClr val="bg1"/>
                </a:solidFill>
                <a:latin typeface="Arial" panose="020B0604020202020204" pitchFamily="34" charset="0"/>
                <a:cs typeface="Arial" panose="020B0604020202020204" pitchFamily="34" charset="0"/>
              </a:rPr>
              <a:t>[</a:t>
            </a:r>
            <a:r>
              <a:rPr kumimoji="0" lang="en-US" sz="8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Future</a:t>
            </a:r>
            <a:r>
              <a:rPr lang="en-US" sz="800" kern="0" dirty="0">
                <a:solidFill>
                  <a:schemeClr val="bg1"/>
                </a:solidFill>
                <a:latin typeface="Arial" panose="020B0604020202020204" pitchFamily="34" charset="0"/>
                <a:cs typeface="Arial" panose="020B0604020202020204" pitchFamily="34" charset="0"/>
              </a:rPr>
              <a:t>]</a:t>
            </a:r>
            <a:endParaRPr kumimoji="0" lang="en-US" sz="105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165" name="Rectangle 164">
            <a:extLst>
              <a:ext uri="{FF2B5EF4-FFF2-40B4-BE49-F238E27FC236}">
                <a16:creationId xmlns:a16="http://schemas.microsoft.com/office/drawing/2014/main" id="{B56F76B0-19F2-4833-B7DE-95B8AFAD6F5F}"/>
              </a:ext>
            </a:extLst>
          </p:cNvPr>
          <p:cNvSpPr/>
          <p:nvPr/>
        </p:nvSpPr>
        <p:spPr>
          <a:xfrm>
            <a:off x="1768839" y="4043676"/>
            <a:ext cx="5528608" cy="333187"/>
          </a:xfrm>
          <a:prstGeom prst="rect">
            <a:avLst/>
          </a:prstGeom>
          <a:solidFill>
            <a:srgbClr val="0530AD"/>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Secure Service Container LPAR</a:t>
            </a:r>
          </a:p>
        </p:txBody>
      </p:sp>
      <p:sp>
        <p:nvSpPr>
          <p:cNvPr id="166" name="Rectangle 165">
            <a:extLst>
              <a:ext uri="{FF2B5EF4-FFF2-40B4-BE49-F238E27FC236}">
                <a16:creationId xmlns:a16="http://schemas.microsoft.com/office/drawing/2014/main" id="{7FE7F55C-5114-4A04-ACC1-84A2D68168E5}"/>
              </a:ext>
            </a:extLst>
          </p:cNvPr>
          <p:cNvSpPr/>
          <p:nvPr/>
        </p:nvSpPr>
        <p:spPr>
          <a:xfrm>
            <a:off x="1768839" y="3651401"/>
            <a:ext cx="5528608" cy="326433"/>
          </a:xfrm>
          <a:prstGeom prst="rect">
            <a:avLst/>
          </a:prstGeom>
          <a:solidFill>
            <a:srgbClr val="0062FF"/>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Hosting Appliance</a:t>
            </a:r>
          </a:p>
        </p:txBody>
      </p:sp>
      <p:sp>
        <p:nvSpPr>
          <p:cNvPr id="168" name="Rectangle 167">
            <a:extLst>
              <a:ext uri="{FF2B5EF4-FFF2-40B4-BE49-F238E27FC236}">
                <a16:creationId xmlns:a16="http://schemas.microsoft.com/office/drawing/2014/main" id="{20BF4198-FC1F-474B-BABD-7C1E0F915EC2}"/>
              </a:ext>
            </a:extLst>
          </p:cNvPr>
          <p:cNvSpPr/>
          <p:nvPr/>
        </p:nvSpPr>
        <p:spPr>
          <a:xfrm>
            <a:off x="2567030" y="3126211"/>
            <a:ext cx="4730417" cy="251308"/>
          </a:xfrm>
          <a:prstGeom prst="rect">
            <a:avLst/>
          </a:prstGeom>
          <a:solidFill>
            <a:srgbClr val="760A3A"/>
          </a:solidFill>
          <a:ln>
            <a:solidFill>
              <a:schemeClr val="bg1"/>
            </a:solidFill>
          </a:ln>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runq</a:t>
            </a:r>
          </a:p>
        </p:txBody>
      </p:sp>
      <p:sp>
        <p:nvSpPr>
          <p:cNvPr id="179" name="Rectangle 178">
            <a:extLst>
              <a:ext uri="{FF2B5EF4-FFF2-40B4-BE49-F238E27FC236}">
                <a16:creationId xmlns:a16="http://schemas.microsoft.com/office/drawing/2014/main" id="{CF7A1FD3-B4FF-48ED-BA50-9D75868CC797}"/>
              </a:ext>
            </a:extLst>
          </p:cNvPr>
          <p:cNvSpPr/>
          <p:nvPr/>
        </p:nvSpPr>
        <p:spPr>
          <a:xfrm>
            <a:off x="1768839" y="4429029"/>
            <a:ext cx="6536627" cy="379692"/>
          </a:xfrm>
          <a:prstGeom prst="rect">
            <a:avLst/>
          </a:prstGeom>
          <a:solidFill>
            <a:srgbClr val="061F80"/>
          </a:solidFill>
          <a:ln>
            <a:solidFill>
              <a:schemeClr val="bg1"/>
            </a:solidFill>
          </a:ln>
        </p:spPr>
        <p:txBody>
          <a:bodyPr wrap="square" lIns="0" tIns="0" rIns="0" bIns="0" rtlCol="0" anchor="ctr">
            <a:noAutofit/>
          </a:bodyPr>
          <a:lstStyle/>
          <a:p>
            <a:pPr lvl="0" algn="ctr" defTabSz="685800">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LinuxONE II / LinuxONE III / </a:t>
            </a:r>
            <a:r>
              <a:rPr lang="de-DE" sz="1200" dirty="0">
                <a:solidFill>
                  <a:srgbClr val="FFFFFF"/>
                </a:solidFill>
                <a:latin typeface="Arial" panose="020B0604020202020204" pitchFamily="34" charset="0"/>
                <a:cs typeface="Arial" panose="020B0604020202020204" pitchFamily="34" charset="0"/>
              </a:rPr>
              <a:t>z14</a:t>
            </a:r>
            <a:r>
              <a:rPr lang="de-DE" sz="1200" baseline="30000" dirty="0">
                <a:solidFill>
                  <a:srgbClr val="FFFFFF"/>
                </a:solidFill>
                <a:latin typeface="Arial" panose="020B0604020202020204" pitchFamily="34" charset="0"/>
                <a:cs typeface="Arial" panose="020B0604020202020204" pitchFamily="34" charset="0"/>
              </a:rPr>
              <a:t>®</a:t>
            </a:r>
            <a:r>
              <a:rPr lang="de-DE" sz="1200" dirty="0">
                <a:solidFill>
                  <a:srgbClr val="FFFFFF"/>
                </a:solidFill>
                <a:latin typeface="Arial" panose="020B0604020202020204" pitchFamily="34" charset="0"/>
                <a:cs typeface="Arial" panose="020B0604020202020204" pitchFamily="34" charset="0"/>
              </a:rPr>
              <a:t> </a:t>
            </a: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lang="de-DE" sz="1200" dirty="0">
                <a:solidFill>
                  <a:srgbClr val="FFFFFF"/>
                </a:solidFill>
                <a:latin typeface="Arial" panose="020B0604020202020204" pitchFamily="34" charset="0"/>
                <a:cs typeface="Arial" panose="020B0604020202020204" pitchFamily="34" charset="0"/>
              </a:rPr>
              <a:t>z15</a:t>
            </a:r>
            <a:r>
              <a:rPr lang="de-DE" sz="1200" baseline="30000" dirty="0">
                <a:solidFill>
                  <a:srgbClr val="FFFFFF"/>
                </a:solidFill>
                <a:latin typeface="Arial" panose="020B0604020202020204" pitchFamily="34" charset="0"/>
                <a:cs typeface="Arial" panose="020B0604020202020204" pitchFamily="34" charset="0"/>
              </a:rPr>
              <a:t>™</a:t>
            </a:r>
            <a:endParaRPr kumimoji="0" lang="de-DE" sz="1200" b="0" i="0" u="none" strike="noStrike" kern="1200" cap="none" spc="0" normalizeH="0" baseline="3000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80" name="Rectangle 179">
            <a:extLst>
              <a:ext uri="{FF2B5EF4-FFF2-40B4-BE49-F238E27FC236}">
                <a16:creationId xmlns:a16="http://schemas.microsoft.com/office/drawing/2014/main" id="{9BD7A5A8-984C-4CA5-BA8F-4B40DDE87E25}"/>
              </a:ext>
            </a:extLst>
          </p:cNvPr>
          <p:cNvSpPr/>
          <p:nvPr/>
        </p:nvSpPr>
        <p:spPr>
          <a:xfrm>
            <a:off x="7482724" y="4043675"/>
            <a:ext cx="1554390" cy="333187"/>
          </a:xfrm>
          <a:prstGeom prst="rect">
            <a:avLst/>
          </a:prstGeom>
          <a:solidFill>
            <a:srgbClr val="38146B"/>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Other LPARs</a:t>
            </a:r>
          </a:p>
        </p:txBody>
      </p:sp>
      <p:sp>
        <p:nvSpPr>
          <p:cNvPr id="203" name="Rectangle 202">
            <a:extLst>
              <a:ext uri="{FF2B5EF4-FFF2-40B4-BE49-F238E27FC236}">
                <a16:creationId xmlns:a16="http://schemas.microsoft.com/office/drawing/2014/main" id="{6408E417-3716-F34B-88E2-92221252D46B}"/>
              </a:ext>
            </a:extLst>
          </p:cNvPr>
          <p:cNvSpPr/>
          <p:nvPr/>
        </p:nvSpPr>
        <p:spPr>
          <a:xfrm>
            <a:off x="2567031"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05" name="Rectangle 204">
            <a:extLst>
              <a:ext uri="{FF2B5EF4-FFF2-40B4-BE49-F238E27FC236}">
                <a16:creationId xmlns:a16="http://schemas.microsoft.com/office/drawing/2014/main" id="{A888BFE5-ED0C-EB46-8087-E7A3A55EACEE}"/>
              </a:ext>
            </a:extLst>
          </p:cNvPr>
          <p:cNvSpPr/>
          <p:nvPr/>
        </p:nvSpPr>
        <p:spPr>
          <a:xfrm>
            <a:off x="2567031"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06" name="TextBox 205">
            <a:extLst>
              <a:ext uri="{FF2B5EF4-FFF2-40B4-BE49-F238E27FC236}">
                <a16:creationId xmlns:a16="http://schemas.microsoft.com/office/drawing/2014/main" id="{4FAD9132-4580-6A4A-ACDD-260FF30E62CE}"/>
              </a:ext>
            </a:extLst>
          </p:cNvPr>
          <p:cNvSpPr txBox="1"/>
          <p:nvPr/>
        </p:nvSpPr>
        <p:spPr>
          <a:xfrm>
            <a:off x="2559353"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07" name="Rounded Rectangle 206">
            <a:extLst>
              <a:ext uri="{FF2B5EF4-FFF2-40B4-BE49-F238E27FC236}">
                <a16:creationId xmlns:a16="http://schemas.microsoft.com/office/drawing/2014/main" id="{C67C9503-77CC-DC47-9EBA-24E616CA98C9}"/>
              </a:ext>
            </a:extLst>
          </p:cNvPr>
          <p:cNvSpPr/>
          <p:nvPr/>
        </p:nvSpPr>
        <p:spPr>
          <a:xfrm>
            <a:off x="2612751"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Monitoring</a:t>
            </a:r>
          </a:p>
        </p:txBody>
      </p:sp>
      <p:sp>
        <p:nvSpPr>
          <p:cNvPr id="208" name="Rectangle 207">
            <a:extLst>
              <a:ext uri="{FF2B5EF4-FFF2-40B4-BE49-F238E27FC236}">
                <a16:creationId xmlns:a16="http://schemas.microsoft.com/office/drawing/2014/main" id="{DEF6917B-0796-9A46-AB49-5908F2386D2D}"/>
              </a:ext>
            </a:extLst>
          </p:cNvPr>
          <p:cNvSpPr/>
          <p:nvPr/>
        </p:nvSpPr>
        <p:spPr>
          <a:xfrm>
            <a:off x="3364018"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09" name="Rectangle 208">
            <a:extLst>
              <a:ext uri="{FF2B5EF4-FFF2-40B4-BE49-F238E27FC236}">
                <a16:creationId xmlns:a16="http://schemas.microsoft.com/office/drawing/2014/main" id="{A91D3520-E375-0841-AB2F-2B3975743E70}"/>
              </a:ext>
            </a:extLst>
          </p:cNvPr>
          <p:cNvSpPr/>
          <p:nvPr/>
        </p:nvSpPr>
        <p:spPr>
          <a:xfrm>
            <a:off x="3364018"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10" name="TextBox 209">
            <a:extLst>
              <a:ext uri="{FF2B5EF4-FFF2-40B4-BE49-F238E27FC236}">
                <a16:creationId xmlns:a16="http://schemas.microsoft.com/office/drawing/2014/main" id="{BC515D96-E03E-0142-AA30-5C4AE9B26A93}"/>
              </a:ext>
            </a:extLst>
          </p:cNvPr>
          <p:cNvSpPr txBox="1"/>
          <p:nvPr/>
        </p:nvSpPr>
        <p:spPr>
          <a:xfrm>
            <a:off x="3356340"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11" name="Rounded Rectangle 210">
            <a:extLst>
              <a:ext uri="{FF2B5EF4-FFF2-40B4-BE49-F238E27FC236}">
                <a16:creationId xmlns:a16="http://schemas.microsoft.com/office/drawing/2014/main" id="{36864FFD-0B30-EA4E-934B-554AA3C84ADF}"/>
              </a:ext>
            </a:extLst>
          </p:cNvPr>
          <p:cNvSpPr/>
          <p:nvPr/>
        </p:nvSpPr>
        <p:spPr>
          <a:xfrm>
            <a:off x="3409738"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GREP11</a:t>
            </a:r>
          </a:p>
        </p:txBody>
      </p:sp>
      <p:sp>
        <p:nvSpPr>
          <p:cNvPr id="212" name="Rectangle 211">
            <a:extLst>
              <a:ext uri="{FF2B5EF4-FFF2-40B4-BE49-F238E27FC236}">
                <a16:creationId xmlns:a16="http://schemas.microsoft.com/office/drawing/2014/main" id="{C3DCA414-1F2B-294C-A064-5B27B465E572}"/>
              </a:ext>
            </a:extLst>
          </p:cNvPr>
          <p:cNvSpPr/>
          <p:nvPr/>
        </p:nvSpPr>
        <p:spPr>
          <a:xfrm>
            <a:off x="4158346"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13" name="Rectangle 212">
            <a:extLst>
              <a:ext uri="{FF2B5EF4-FFF2-40B4-BE49-F238E27FC236}">
                <a16:creationId xmlns:a16="http://schemas.microsoft.com/office/drawing/2014/main" id="{EF82AB16-0183-FC4E-AA68-83F1A80A6E07}"/>
              </a:ext>
            </a:extLst>
          </p:cNvPr>
          <p:cNvSpPr/>
          <p:nvPr/>
        </p:nvSpPr>
        <p:spPr>
          <a:xfrm>
            <a:off x="4158346"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14" name="TextBox 213">
            <a:extLst>
              <a:ext uri="{FF2B5EF4-FFF2-40B4-BE49-F238E27FC236}">
                <a16:creationId xmlns:a16="http://schemas.microsoft.com/office/drawing/2014/main" id="{0CB9DB93-0469-2D4E-A483-2008B2A6C0E0}"/>
              </a:ext>
            </a:extLst>
          </p:cNvPr>
          <p:cNvSpPr txBox="1"/>
          <p:nvPr/>
        </p:nvSpPr>
        <p:spPr>
          <a:xfrm>
            <a:off x="4150668"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15" name="Rounded Rectangle 214">
            <a:extLst>
              <a:ext uri="{FF2B5EF4-FFF2-40B4-BE49-F238E27FC236}">
                <a16:creationId xmlns:a16="http://schemas.microsoft.com/office/drawing/2014/main" id="{654F638D-DF83-0B4B-9FF4-CD1100C65C7B}"/>
              </a:ext>
            </a:extLst>
          </p:cNvPr>
          <p:cNvSpPr/>
          <p:nvPr/>
        </p:nvSpPr>
        <p:spPr>
          <a:xfrm>
            <a:off x="4204066"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Secure Build</a:t>
            </a:r>
          </a:p>
        </p:txBody>
      </p:sp>
      <p:sp>
        <p:nvSpPr>
          <p:cNvPr id="216" name="Rectangle 215">
            <a:extLst>
              <a:ext uri="{FF2B5EF4-FFF2-40B4-BE49-F238E27FC236}">
                <a16:creationId xmlns:a16="http://schemas.microsoft.com/office/drawing/2014/main" id="{A65C0EC0-1E33-0442-9043-C36B77AC698E}"/>
              </a:ext>
            </a:extLst>
          </p:cNvPr>
          <p:cNvSpPr/>
          <p:nvPr/>
        </p:nvSpPr>
        <p:spPr>
          <a:xfrm>
            <a:off x="4955333"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17" name="Rectangle 216">
            <a:extLst>
              <a:ext uri="{FF2B5EF4-FFF2-40B4-BE49-F238E27FC236}">
                <a16:creationId xmlns:a16="http://schemas.microsoft.com/office/drawing/2014/main" id="{28550F54-A86B-764A-8B44-6A5B2D6E973E}"/>
              </a:ext>
            </a:extLst>
          </p:cNvPr>
          <p:cNvSpPr/>
          <p:nvPr/>
        </p:nvSpPr>
        <p:spPr>
          <a:xfrm>
            <a:off x="4955333"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18" name="TextBox 217">
            <a:extLst>
              <a:ext uri="{FF2B5EF4-FFF2-40B4-BE49-F238E27FC236}">
                <a16:creationId xmlns:a16="http://schemas.microsoft.com/office/drawing/2014/main" id="{9BF31669-7060-C648-9D25-431F05992B9C}"/>
              </a:ext>
            </a:extLst>
          </p:cNvPr>
          <p:cNvSpPr txBox="1"/>
          <p:nvPr/>
        </p:nvSpPr>
        <p:spPr>
          <a:xfrm>
            <a:off x="4947655"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19" name="Rounded Rectangle 218">
            <a:extLst>
              <a:ext uri="{FF2B5EF4-FFF2-40B4-BE49-F238E27FC236}">
                <a16:creationId xmlns:a16="http://schemas.microsoft.com/office/drawing/2014/main" id="{82455A68-F3D5-1247-8D97-E7D755A30315}"/>
              </a:ext>
            </a:extLst>
          </p:cNvPr>
          <p:cNvSpPr/>
          <p:nvPr/>
        </p:nvSpPr>
        <p:spPr>
          <a:xfrm>
            <a:off x="5001053"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App / Client Workloads</a:t>
            </a:r>
          </a:p>
        </p:txBody>
      </p:sp>
      <p:sp>
        <p:nvSpPr>
          <p:cNvPr id="220" name="Rectangle 219">
            <a:extLst>
              <a:ext uri="{FF2B5EF4-FFF2-40B4-BE49-F238E27FC236}">
                <a16:creationId xmlns:a16="http://schemas.microsoft.com/office/drawing/2014/main" id="{94FCA13E-B34A-0B41-AE87-C82745CAF952}"/>
              </a:ext>
            </a:extLst>
          </p:cNvPr>
          <p:cNvSpPr/>
          <p:nvPr/>
        </p:nvSpPr>
        <p:spPr>
          <a:xfrm>
            <a:off x="5757820" y="2812636"/>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21" name="Rectangle 220">
            <a:extLst>
              <a:ext uri="{FF2B5EF4-FFF2-40B4-BE49-F238E27FC236}">
                <a16:creationId xmlns:a16="http://schemas.microsoft.com/office/drawing/2014/main" id="{6836BE54-C7EC-D245-9F78-5F4A8EDD35D9}"/>
              </a:ext>
            </a:extLst>
          </p:cNvPr>
          <p:cNvSpPr/>
          <p:nvPr/>
        </p:nvSpPr>
        <p:spPr>
          <a:xfrm>
            <a:off x="5757820" y="204669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22" name="TextBox 221">
            <a:extLst>
              <a:ext uri="{FF2B5EF4-FFF2-40B4-BE49-F238E27FC236}">
                <a16:creationId xmlns:a16="http://schemas.microsoft.com/office/drawing/2014/main" id="{AA935319-8AEE-1A44-9955-179E283CD02F}"/>
              </a:ext>
            </a:extLst>
          </p:cNvPr>
          <p:cNvSpPr txBox="1"/>
          <p:nvPr/>
        </p:nvSpPr>
        <p:spPr>
          <a:xfrm>
            <a:off x="5750142" y="207054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23" name="Rounded Rectangle 222">
            <a:extLst>
              <a:ext uri="{FF2B5EF4-FFF2-40B4-BE49-F238E27FC236}">
                <a16:creationId xmlns:a16="http://schemas.microsoft.com/office/drawing/2014/main" id="{DF6ACA3C-AEEB-2E4F-A13F-66FB2BD2A109}"/>
              </a:ext>
            </a:extLst>
          </p:cNvPr>
          <p:cNvSpPr/>
          <p:nvPr/>
        </p:nvSpPr>
        <p:spPr>
          <a:xfrm>
            <a:off x="5803540" y="234862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OCP Master Nodes</a:t>
            </a:r>
          </a:p>
        </p:txBody>
      </p:sp>
      <p:sp>
        <p:nvSpPr>
          <p:cNvPr id="224" name="Rectangle 223">
            <a:extLst>
              <a:ext uri="{FF2B5EF4-FFF2-40B4-BE49-F238E27FC236}">
                <a16:creationId xmlns:a16="http://schemas.microsoft.com/office/drawing/2014/main" id="{CBDBBFF6-A314-0A44-A110-8FD15D5DB236}"/>
              </a:ext>
            </a:extLst>
          </p:cNvPr>
          <p:cNvSpPr/>
          <p:nvPr/>
        </p:nvSpPr>
        <p:spPr>
          <a:xfrm>
            <a:off x="6565937" y="2810390"/>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25" name="Rectangle 224">
            <a:extLst>
              <a:ext uri="{FF2B5EF4-FFF2-40B4-BE49-F238E27FC236}">
                <a16:creationId xmlns:a16="http://schemas.microsoft.com/office/drawing/2014/main" id="{4EFA8C8C-E112-F74C-8A6D-ED990E089F63}"/>
              </a:ext>
            </a:extLst>
          </p:cNvPr>
          <p:cNvSpPr/>
          <p:nvPr/>
        </p:nvSpPr>
        <p:spPr>
          <a:xfrm>
            <a:off x="6565937" y="2044445"/>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26" name="TextBox 225">
            <a:extLst>
              <a:ext uri="{FF2B5EF4-FFF2-40B4-BE49-F238E27FC236}">
                <a16:creationId xmlns:a16="http://schemas.microsoft.com/office/drawing/2014/main" id="{31751591-D559-A344-846F-BEC7E4B5FEE6}"/>
              </a:ext>
            </a:extLst>
          </p:cNvPr>
          <p:cNvSpPr txBox="1"/>
          <p:nvPr/>
        </p:nvSpPr>
        <p:spPr>
          <a:xfrm>
            <a:off x="6558259" y="2068297"/>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27" name="Rounded Rectangle 226">
            <a:extLst>
              <a:ext uri="{FF2B5EF4-FFF2-40B4-BE49-F238E27FC236}">
                <a16:creationId xmlns:a16="http://schemas.microsoft.com/office/drawing/2014/main" id="{F134B668-E9F1-F648-B8D4-94AE4AE2D95F}"/>
              </a:ext>
            </a:extLst>
          </p:cNvPr>
          <p:cNvSpPr/>
          <p:nvPr/>
        </p:nvSpPr>
        <p:spPr>
          <a:xfrm>
            <a:off x="6611657" y="2346374"/>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OCP Worker Nodes</a:t>
            </a:r>
          </a:p>
        </p:txBody>
      </p:sp>
      <p:sp>
        <p:nvSpPr>
          <p:cNvPr id="156" name="Rectangle 155">
            <a:extLst>
              <a:ext uri="{FF2B5EF4-FFF2-40B4-BE49-F238E27FC236}">
                <a16:creationId xmlns:a16="http://schemas.microsoft.com/office/drawing/2014/main" id="{A4A270B8-B43F-C94A-B021-EDCB95E24442}"/>
              </a:ext>
            </a:extLst>
          </p:cNvPr>
          <p:cNvSpPr/>
          <p:nvPr/>
        </p:nvSpPr>
        <p:spPr bwMode="auto">
          <a:xfrm>
            <a:off x="8307411" y="2044445"/>
            <a:ext cx="731520" cy="1932668"/>
          </a:xfrm>
          <a:prstGeom prst="rect">
            <a:avLst/>
          </a:prstGeom>
          <a:solidFill>
            <a:srgbClr val="6E32C9"/>
          </a:solidFill>
          <a:ln w="9525">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lang="en-US" sz="1050" dirty="0">
              <a:solidFill>
                <a:schemeClr val="bg1"/>
              </a:solidFill>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algn="ct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z/OS</a:t>
            </a:r>
            <a:r>
              <a:rPr lang="de-DE" sz="1050" baseline="30000" dirty="0">
                <a:solidFill>
                  <a:srgbClr val="FFFFFF"/>
                </a:solidFill>
                <a:latin typeface="Arial" panose="020B0604020202020204" pitchFamily="34" charset="0"/>
                <a:cs typeface="Arial" panose="020B0604020202020204" pitchFamily="34" charset="0"/>
              </a:rPr>
              <a:t> ®</a:t>
            </a: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 Workloads</a:t>
            </a:r>
          </a:p>
        </p:txBody>
      </p:sp>
      <p:sp>
        <p:nvSpPr>
          <p:cNvPr id="228" name="Rectangle 227">
            <a:extLst>
              <a:ext uri="{FF2B5EF4-FFF2-40B4-BE49-F238E27FC236}">
                <a16:creationId xmlns:a16="http://schemas.microsoft.com/office/drawing/2014/main" id="{8A7BE161-A5B8-514D-8B6D-647AAB6CE153}"/>
              </a:ext>
            </a:extLst>
          </p:cNvPr>
          <p:cNvSpPr/>
          <p:nvPr/>
        </p:nvSpPr>
        <p:spPr bwMode="auto">
          <a:xfrm>
            <a:off x="7475172" y="2045166"/>
            <a:ext cx="742230" cy="1932668"/>
          </a:xfrm>
          <a:prstGeom prst="rect">
            <a:avLst/>
          </a:prstGeom>
          <a:solidFill>
            <a:srgbClr val="6E32C9"/>
          </a:solidFill>
          <a:ln w="9525">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lang="en-US" sz="1050" dirty="0">
              <a:solidFill>
                <a:schemeClr val="bg1"/>
              </a:solidFill>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algn="ct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Linux on Z or z/VM</a:t>
            </a:r>
            <a:r>
              <a:rPr lang="de-DE" sz="1050" baseline="30000" dirty="0">
                <a:solidFill>
                  <a:srgbClr val="FFFFFF"/>
                </a:solidFill>
                <a:latin typeface="Arial" panose="020B0604020202020204" pitchFamily="34" charset="0"/>
                <a:cs typeface="Arial" panose="020B0604020202020204" pitchFamily="34" charset="0"/>
              </a:rPr>
              <a:t> ®</a:t>
            </a: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 Workloads</a:t>
            </a:r>
          </a:p>
        </p:txBody>
      </p:sp>
      <p:sp>
        <p:nvSpPr>
          <p:cNvPr id="229" name="Rectangle 228">
            <a:extLst>
              <a:ext uri="{FF2B5EF4-FFF2-40B4-BE49-F238E27FC236}">
                <a16:creationId xmlns:a16="http://schemas.microsoft.com/office/drawing/2014/main" id="{81051E5B-8E7E-934B-BDC3-990CC802244A}"/>
              </a:ext>
            </a:extLst>
          </p:cNvPr>
          <p:cNvSpPr/>
          <p:nvPr/>
        </p:nvSpPr>
        <p:spPr>
          <a:xfrm>
            <a:off x="8305466" y="4428404"/>
            <a:ext cx="731644" cy="379620"/>
          </a:xfrm>
          <a:prstGeom prst="rect">
            <a:avLst/>
          </a:prstGeom>
          <a:solidFill>
            <a:srgbClr val="061F80"/>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de-DE" sz="1200" dirty="0">
                <a:solidFill>
                  <a:srgbClr val="FFFFFF"/>
                </a:solidFill>
                <a:latin typeface="Arial" panose="020B0604020202020204" pitchFamily="34" charset="0"/>
                <a:cs typeface="Arial" panose="020B0604020202020204" pitchFamily="34" charset="0"/>
              </a:rPr>
              <a:t>z</a:t>
            </a: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14 / z15</a:t>
            </a:r>
          </a:p>
        </p:txBody>
      </p:sp>
      <p:cxnSp>
        <p:nvCxnSpPr>
          <p:cNvPr id="161" name="Elbow Connector 160">
            <a:extLst>
              <a:ext uri="{FF2B5EF4-FFF2-40B4-BE49-F238E27FC236}">
                <a16:creationId xmlns:a16="http://schemas.microsoft.com/office/drawing/2014/main" id="{8D739CA7-99EA-5146-89B1-3AF83F81F0DF}"/>
              </a:ext>
            </a:extLst>
          </p:cNvPr>
          <p:cNvCxnSpPr>
            <a:cxnSpLocks/>
            <a:stCxn id="217" idx="0"/>
            <a:endCxn id="255" idx="1"/>
          </p:cNvCxnSpPr>
          <p:nvPr/>
        </p:nvCxnSpPr>
        <p:spPr bwMode="auto">
          <a:xfrm rot="5400000" flipH="1" flipV="1">
            <a:off x="6366085" y="486805"/>
            <a:ext cx="518624" cy="2608609"/>
          </a:xfrm>
          <a:prstGeom prst="bentConnector2">
            <a:avLst/>
          </a:prstGeom>
          <a:ln w="19050">
            <a:solidFill>
              <a:schemeClr val="accent3">
                <a:lumMod val="40000"/>
                <a:lumOff val="60000"/>
              </a:schemeClr>
            </a:solidFill>
            <a:prstDash val="sysDot"/>
            <a:headEnd type="triangle"/>
            <a:tailEnd type="triangle"/>
          </a:ln>
          <a:effectLst/>
        </p:spPr>
        <p:style>
          <a:lnRef idx="1">
            <a:schemeClr val="dk1"/>
          </a:lnRef>
          <a:fillRef idx="0">
            <a:schemeClr val="dk1"/>
          </a:fillRef>
          <a:effectRef idx="0">
            <a:schemeClr val="dk1"/>
          </a:effectRef>
          <a:fontRef idx="minor">
            <a:schemeClr val="tx1"/>
          </a:fontRef>
        </p:style>
      </p:cxnSp>
      <p:sp>
        <p:nvSpPr>
          <p:cNvPr id="241" name="Rectangle 240">
            <a:extLst>
              <a:ext uri="{FF2B5EF4-FFF2-40B4-BE49-F238E27FC236}">
                <a16:creationId xmlns:a16="http://schemas.microsoft.com/office/drawing/2014/main" id="{32E436FA-2168-0940-8678-BC0184852EA9}"/>
              </a:ext>
            </a:extLst>
          </p:cNvPr>
          <p:cNvSpPr/>
          <p:nvPr/>
        </p:nvSpPr>
        <p:spPr>
          <a:xfrm>
            <a:off x="32659" y="2474609"/>
            <a:ext cx="1427804" cy="1512538"/>
          </a:xfrm>
          <a:prstGeom prst="rect">
            <a:avLst/>
          </a:prstGeom>
          <a:solidFill>
            <a:srgbClr val="003BC9"/>
          </a:solidFill>
          <a:ln>
            <a:solidFill>
              <a:schemeClr val="bg1"/>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x86 or s390x Machine</a:t>
            </a:r>
          </a:p>
        </p:txBody>
      </p:sp>
      <p:cxnSp>
        <p:nvCxnSpPr>
          <p:cNvPr id="242" name="Elbow Connector 241">
            <a:extLst>
              <a:ext uri="{FF2B5EF4-FFF2-40B4-BE49-F238E27FC236}">
                <a16:creationId xmlns:a16="http://schemas.microsoft.com/office/drawing/2014/main" id="{CA228327-268F-6443-A239-D294C99B66BF}"/>
              </a:ext>
            </a:extLst>
          </p:cNvPr>
          <p:cNvCxnSpPr>
            <a:cxnSpLocks/>
            <a:stCxn id="241" idx="2"/>
            <a:endCxn id="249" idx="1"/>
          </p:cNvCxnSpPr>
          <p:nvPr/>
        </p:nvCxnSpPr>
        <p:spPr>
          <a:xfrm rot="16200000" flipH="1">
            <a:off x="1218751" y="3514957"/>
            <a:ext cx="220189" cy="1164568"/>
          </a:xfrm>
          <a:prstGeom prst="bentConnector2">
            <a:avLst/>
          </a:prstGeom>
          <a:noFill/>
          <a:ln w="25400" cap="flat" cmpd="sng" algn="ctr">
            <a:solidFill>
              <a:srgbClr val="92D050"/>
            </a:solidFill>
            <a:prstDash val="sysDot"/>
            <a:headEnd type="triangle"/>
            <a:tailEnd type="triangle"/>
          </a:ln>
          <a:effectLst>
            <a:outerShdw blurRad="40000" dist="20000" dir="5400000" rotWithShape="0">
              <a:srgbClr val="000000">
                <a:alpha val="38000"/>
              </a:srgbClr>
            </a:outerShdw>
          </a:effectLst>
        </p:spPr>
      </p:cxnSp>
      <p:sp>
        <p:nvSpPr>
          <p:cNvPr id="243" name="Rounded Rectangle 242">
            <a:extLst>
              <a:ext uri="{FF2B5EF4-FFF2-40B4-BE49-F238E27FC236}">
                <a16:creationId xmlns:a16="http://schemas.microsoft.com/office/drawing/2014/main" id="{776D0553-E6FF-7B4B-9097-A1CCA39A26AB}"/>
              </a:ext>
            </a:extLst>
          </p:cNvPr>
          <p:cNvSpPr/>
          <p:nvPr/>
        </p:nvSpPr>
        <p:spPr>
          <a:xfrm>
            <a:off x="78515" y="2531687"/>
            <a:ext cx="1344470" cy="1298529"/>
          </a:xfrm>
          <a:prstGeom prst="roundRect">
            <a:avLst/>
          </a:prstGeom>
          <a:solidFill>
            <a:srgbClr val="1FB3CF">
              <a:lumMod val="20000"/>
              <a:lumOff val="80000"/>
            </a:srgbClr>
          </a:solidFill>
          <a:ln>
            <a:solidFill>
              <a:schemeClr val="bg1"/>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CLI</a:t>
            </a:r>
            <a:endParaRPr kumimoji="0" lang="en-US" sz="7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44" name="Rectangle 243">
            <a:extLst>
              <a:ext uri="{FF2B5EF4-FFF2-40B4-BE49-F238E27FC236}">
                <a16:creationId xmlns:a16="http://schemas.microsoft.com/office/drawing/2014/main" id="{375AFF61-119C-D14D-AF6B-DF0EB8D83A21}"/>
              </a:ext>
            </a:extLst>
          </p:cNvPr>
          <p:cNvSpPr/>
          <p:nvPr/>
        </p:nvSpPr>
        <p:spPr>
          <a:xfrm>
            <a:off x="235346" y="2724794"/>
            <a:ext cx="1005840" cy="159863"/>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Registration Files</a:t>
            </a:r>
          </a:p>
        </p:txBody>
      </p:sp>
      <p:sp>
        <p:nvSpPr>
          <p:cNvPr id="245" name="Rectangle 244">
            <a:extLst>
              <a:ext uri="{FF2B5EF4-FFF2-40B4-BE49-F238E27FC236}">
                <a16:creationId xmlns:a16="http://schemas.microsoft.com/office/drawing/2014/main" id="{2E889D06-C6BA-4D48-9C1C-9F9DBCFF4675}"/>
              </a:ext>
            </a:extLst>
          </p:cNvPr>
          <p:cNvSpPr/>
          <p:nvPr/>
        </p:nvSpPr>
        <p:spPr>
          <a:xfrm>
            <a:off x="235346" y="2907771"/>
            <a:ext cx="1005840" cy="159523"/>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Trusted CICD</a:t>
            </a:r>
          </a:p>
        </p:txBody>
      </p:sp>
      <p:sp>
        <p:nvSpPr>
          <p:cNvPr id="246" name="Rectangle 245">
            <a:extLst>
              <a:ext uri="{FF2B5EF4-FFF2-40B4-BE49-F238E27FC236}">
                <a16:creationId xmlns:a16="http://schemas.microsoft.com/office/drawing/2014/main" id="{B4B3F403-6CCE-CE43-A348-DFA9B539D14A}"/>
              </a:ext>
            </a:extLst>
          </p:cNvPr>
          <p:cNvSpPr/>
          <p:nvPr/>
        </p:nvSpPr>
        <p:spPr>
          <a:xfrm>
            <a:off x="235346" y="3090408"/>
            <a:ext cx="1005840" cy="161038"/>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Monitoring</a:t>
            </a:r>
          </a:p>
        </p:txBody>
      </p:sp>
      <p:sp>
        <p:nvSpPr>
          <p:cNvPr id="247" name="Rectangle 246">
            <a:extLst>
              <a:ext uri="{FF2B5EF4-FFF2-40B4-BE49-F238E27FC236}">
                <a16:creationId xmlns:a16="http://schemas.microsoft.com/office/drawing/2014/main" id="{81A2AB7B-9BAC-D94E-8492-2C907AEEB3E8}"/>
              </a:ext>
            </a:extLst>
          </p:cNvPr>
          <p:cNvSpPr/>
          <p:nvPr/>
        </p:nvSpPr>
        <p:spPr>
          <a:xfrm>
            <a:off x="235346" y="3273166"/>
            <a:ext cx="1005840" cy="161038"/>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Virtual Servers</a:t>
            </a:r>
          </a:p>
        </p:txBody>
      </p:sp>
      <p:sp>
        <p:nvSpPr>
          <p:cNvPr id="248" name="Rectangle 247">
            <a:extLst>
              <a:ext uri="{FF2B5EF4-FFF2-40B4-BE49-F238E27FC236}">
                <a16:creationId xmlns:a16="http://schemas.microsoft.com/office/drawing/2014/main" id="{CA881C9C-A3EA-984E-A99C-6F86C86311CB}"/>
              </a:ext>
            </a:extLst>
          </p:cNvPr>
          <p:cNvSpPr/>
          <p:nvPr/>
        </p:nvSpPr>
        <p:spPr>
          <a:xfrm>
            <a:off x="235346" y="3455065"/>
            <a:ext cx="1005840" cy="161038"/>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OpenShift (Future)</a:t>
            </a:r>
          </a:p>
        </p:txBody>
      </p:sp>
      <p:sp>
        <p:nvSpPr>
          <p:cNvPr id="249" name="Rectangle 248">
            <a:extLst>
              <a:ext uri="{FF2B5EF4-FFF2-40B4-BE49-F238E27FC236}">
                <a16:creationId xmlns:a16="http://schemas.microsoft.com/office/drawing/2014/main" id="{33AD3A95-435F-554D-8529-63BC6D1B6AF6}"/>
              </a:ext>
            </a:extLst>
          </p:cNvPr>
          <p:cNvSpPr/>
          <p:nvPr/>
        </p:nvSpPr>
        <p:spPr>
          <a:xfrm>
            <a:off x="1911129" y="4084553"/>
            <a:ext cx="519988" cy="245565"/>
          </a:xfrm>
          <a:prstGeom prst="rect">
            <a:avLst/>
          </a:prstGeom>
          <a:solidFill>
            <a:srgbClr val="E66F00"/>
          </a:solidFill>
          <a:ln w="25400">
            <a:solidFill>
              <a:srgbClr val="FFFF00"/>
            </a:solidFill>
          </a:ln>
        </p:spPr>
        <p:txBody>
          <a:bodyPr wrap="square" lIns="0" tIns="0" rIns="0" bIns="0" rtlCol="0" anchor="ctr">
            <a:noAutofit/>
          </a:bodyPr>
          <a:lstStyle/>
          <a:p>
            <a:pPr algn="ctr" defTabSz="914400">
              <a:defRPr/>
            </a:pPr>
            <a:r>
              <a:rPr lang="en-US" sz="900" b="1" dirty="0">
                <a:solidFill>
                  <a:srgbClr val="FFFFFF"/>
                </a:solidFill>
                <a:latin typeface="Arial" panose="020B0604020202020204" pitchFamily="34" charset="0"/>
                <a:cs typeface="Arial" panose="020B0604020202020204" pitchFamily="34" charset="0"/>
              </a:rPr>
              <a:t>REST</a:t>
            </a:r>
          </a:p>
        </p:txBody>
      </p:sp>
      <p:sp>
        <p:nvSpPr>
          <p:cNvPr id="250" name="Rectangle 249">
            <a:extLst>
              <a:ext uri="{FF2B5EF4-FFF2-40B4-BE49-F238E27FC236}">
                <a16:creationId xmlns:a16="http://schemas.microsoft.com/office/drawing/2014/main" id="{318BD23C-7A05-434B-9718-14EFF3EE12C1}"/>
              </a:ext>
            </a:extLst>
          </p:cNvPr>
          <p:cNvSpPr/>
          <p:nvPr/>
        </p:nvSpPr>
        <p:spPr>
          <a:xfrm>
            <a:off x="2658622" y="3733564"/>
            <a:ext cx="519988" cy="152914"/>
          </a:xfrm>
          <a:prstGeom prst="rect">
            <a:avLst/>
          </a:prstGeom>
          <a:solidFill>
            <a:srgbClr val="E66F00"/>
          </a:solidFill>
          <a:ln w="25400">
            <a:solidFill>
              <a:srgbClr val="FFFF00"/>
            </a:solidFill>
          </a:ln>
        </p:spPr>
        <p:txBody>
          <a:bodyPr wrap="square" lIns="0" tIns="0" rIns="0" bIns="0" rtlCol="0" anchor="ctr">
            <a:noAutofit/>
          </a:bodyPr>
          <a:lstStyle/>
          <a:p>
            <a:pPr algn="ctr" defTabSz="914400">
              <a:defRPr/>
            </a:pPr>
            <a:r>
              <a:rPr lang="en-US" sz="900" b="1" dirty="0">
                <a:solidFill>
                  <a:srgbClr val="FFFFFF"/>
                </a:solidFill>
                <a:latin typeface="Arial" panose="020B0604020202020204" pitchFamily="34" charset="0"/>
                <a:cs typeface="Arial" panose="020B0604020202020204" pitchFamily="34" charset="0"/>
              </a:rPr>
              <a:t>REST</a:t>
            </a:r>
          </a:p>
        </p:txBody>
      </p:sp>
      <p:cxnSp>
        <p:nvCxnSpPr>
          <p:cNvPr id="167" name="Straight Arrow Connector 166">
            <a:extLst>
              <a:ext uri="{FF2B5EF4-FFF2-40B4-BE49-F238E27FC236}">
                <a16:creationId xmlns:a16="http://schemas.microsoft.com/office/drawing/2014/main" id="{8CA43236-5A3A-FA45-A8A9-76AC98A37820}"/>
              </a:ext>
            </a:extLst>
          </p:cNvPr>
          <p:cNvCxnSpPr>
            <a:cxnSpLocks/>
            <a:stCxn id="249" idx="3"/>
            <a:endCxn id="250" idx="1"/>
          </p:cNvCxnSpPr>
          <p:nvPr/>
        </p:nvCxnSpPr>
        <p:spPr bwMode="auto">
          <a:xfrm flipV="1">
            <a:off x="2431117" y="3810021"/>
            <a:ext cx="227505" cy="397315"/>
          </a:xfrm>
          <a:prstGeom prst="straightConnector1">
            <a:avLst/>
          </a:prstGeom>
          <a:ln w="19050">
            <a:solidFill>
              <a:schemeClr val="bg1"/>
            </a:solidFill>
            <a:headEnd type="triangle"/>
            <a:tailEnd type="triangle"/>
          </a:ln>
          <a:effectLst/>
        </p:spPr>
        <p:style>
          <a:lnRef idx="1">
            <a:schemeClr val="dk1"/>
          </a:lnRef>
          <a:fillRef idx="0">
            <a:schemeClr val="dk1"/>
          </a:fillRef>
          <a:effectRef idx="0">
            <a:schemeClr val="dk1"/>
          </a:effectRef>
          <a:fontRef idx="minor">
            <a:schemeClr val="tx1"/>
          </a:fontRef>
        </p:style>
      </p:cxnSp>
      <p:sp>
        <p:nvSpPr>
          <p:cNvPr id="251" name="TextBox 250">
            <a:extLst>
              <a:ext uri="{FF2B5EF4-FFF2-40B4-BE49-F238E27FC236}">
                <a16:creationId xmlns:a16="http://schemas.microsoft.com/office/drawing/2014/main" id="{FFD7C466-5DFC-FD41-85CB-6A716813BCC0}"/>
              </a:ext>
            </a:extLst>
          </p:cNvPr>
          <p:cNvSpPr txBox="1"/>
          <p:nvPr/>
        </p:nvSpPr>
        <p:spPr>
          <a:xfrm>
            <a:off x="1658175" y="496203"/>
            <a:ext cx="1418859"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Push image source code from GitHub to Trusted CICD (i.e. Secure Build Server)</a:t>
            </a:r>
          </a:p>
        </p:txBody>
      </p:sp>
      <p:sp>
        <p:nvSpPr>
          <p:cNvPr id="252" name="TextBox 251">
            <a:extLst>
              <a:ext uri="{FF2B5EF4-FFF2-40B4-BE49-F238E27FC236}">
                <a16:creationId xmlns:a16="http://schemas.microsoft.com/office/drawing/2014/main" id="{FA6F0BAF-6065-0048-893A-5642CE5360C9}"/>
              </a:ext>
            </a:extLst>
          </p:cNvPr>
          <p:cNvSpPr txBox="1"/>
          <p:nvPr/>
        </p:nvSpPr>
        <p:spPr>
          <a:xfrm>
            <a:off x="3880593" y="461046"/>
            <a:ext cx="1578118"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Export signed image to Trusted Code Repository (ex: Docker Content Trust)</a:t>
            </a:r>
          </a:p>
        </p:txBody>
      </p:sp>
      <p:cxnSp>
        <p:nvCxnSpPr>
          <p:cNvPr id="254" name="Elbow Connector 253">
            <a:extLst>
              <a:ext uri="{FF2B5EF4-FFF2-40B4-BE49-F238E27FC236}">
                <a16:creationId xmlns:a16="http://schemas.microsoft.com/office/drawing/2014/main" id="{0B5DCFC0-9F23-FA45-98D9-CC3F0882C581}"/>
              </a:ext>
            </a:extLst>
          </p:cNvPr>
          <p:cNvCxnSpPr>
            <a:cxnSpLocks/>
            <a:stCxn id="159" idx="3"/>
          </p:cNvCxnSpPr>
          <p:nvPr/>
        </p:nvCxnSpPr>
        <p:spPr bwMode="auto">
          <a:xfrm>
            <a:off x="3543852" y="971332"/>
            <a:ext cx="684376" cy="1376507"/>
          </a:xfrm>
          <a:prstGeom prst="bentConnector2">
            <a:avLst/>
          </a:prstGeom>
          <a:ln w="19050">
            <a:solidFill>
              <a:schemeClr val="accent2">
                <a:lumMod val="40000"/>
                <a:lumOff val="60000"/>
              </a:schemeClr>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57" name="Elbow Connector 256">
            <a:extLst>
              <a:ext uri="{FF2B5EF4-FFF2-40B4-BE49-F238E27FC236}">
                <a16:creationId xmlns:a16="http://schemas.microsoft.com/office/drawing/2014/main" id="{0BE4446A-1172-1A4A-AB83-0E171064B000}"/>
              </a:ext>
            </a:extLst>
          </p:cNvPr>
          <p:cNvCxnSpPr>
            <a:cxnSpLocks/>
          </p:cNvCxnSpPr>
          <p:nvPr/>
        </p:nvCxnSpPr>
        <p:spPr bwMode="auto">
          <a:xfrm rot="5400000" flipH="1" flipV="1">
            <a:off x="4378368" y="1417106"/>
            <a:ext cx="1416102" cy="524555"/>
          </a:xfrm>
          <a:prstGeom prst="bentConnector2">
            <a:avLst/>
          </a:prstGeom>
          <a:ln w="19050">
            <a:solidFill>
              <a:schemeClr val="accent2">
                <a:lumMod val="40000"/>
                <a:lumOff val="6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65" name="Elbow Connector 264">
            <a:extLst>
              <a:ext uri="{FF2B5EF4-FFF2-40B4-BE49-F238E27FC236}">
                <a16:creationId xmlns:a16="http://schemas.microsoft.com/office/drawing/2014/main" id="{2E6C2AA0-CBE0-084E-9B4C-1770D9E5778B}"/>
              </a:ext>
            </a:extLst>
          </p:cNvPr>
          <p:cNvCxnSpPr>
            <a:cxnSpLocks/>
            <a:stCxn id="160" idx="2"/>
          </p:cNvCxnSpPr>
          <p:nvPr/>
        </p:nvCxnSpPr>
        <p:spPr bwMode="auto">
          <a:xfrm rot="5400000">
            <a:off x="4721727" y="1510703"/>
            <a:ext cx="1153966" cy="578144"/>
          </a:xfrm>
          <a:prstGeom prst="bentConnector3">
            <a:avLst>
              <a:gd name="adj1" fmla="val 13614"/>
            </a:avLst>
          </a:prstGeom>
          <a:ln w="19050">
            <a:solidFill>
              <a:srgbClr val="FFFF00"/>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70" name="Straight Connector 269">
            <a:extLst>
              <a:ext uri="{FF2B5EF4-FFF2-40B4-BE49-F238E27FC236}">
                <a16:creationId xmlns:a16="http://schemas.microsoft.com/office/drawing/2014/main" id="{AA4AB5F5-2599-1A47-A9FE-AD217E880A99}"/>
              </a:ext>
            </a:extLst>
          </p:cNvPr>
          <p:cNvCxnSpPr/>
          <p:nvPr/>
        </p:nvCxnSpPr>
        <p:spPr bwMode="auto">
          <a:xfrm>
            <a:off x="810930" y="4481646"/>
            <a:ext cx="27432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1" name="TextBox 270">
            <a:extLst>
              <a:ext uri="{FF2B5EF4-FFF2-40B4-BE49-F238E27FC236}">
                <a16:creationId xmlns:a16="http://schemas.microsoft.com/office/drawing/2014/main" id="{6C89BD83-B9DA-3546-8B6C-EE9F24A7B68C}"/>
              </a:ext>
            </a:extLst>
          </p:cNvPr>
          <p:cNvSpPr txBox="1"/>
          <p:nvPr/>
        </p:nvSpPr>
        <p:spPr>
          <a:xfrm>
            <a:off x="1073895" y="4378204"/>
            <a:ext cx="455574" cy="200055"/>
          </a:xfrm>
          <a:prstGeom prst="rect">
            <a:avLst/>
          </a:prstGeom>
          <a:noFill/>
        </p:spPr>
        <p:txBody>
          <a:bodyPr wrap="none" rtlCol="0">
            <a:spAutoFit/>
          </a:bodyPr>
          <a:lstStyle/>
          <a:p>
            <a:pPr algn="l"/>
            <a:r>
              <a:rPr lang="en-US" sz="700" dirty="0">
                <a:solidFill>
                  <a:schemeClr val="bg1"/>
                </a:solidFill>
                <a:ea typeface="IBM Plex Sans" charset="0"/>
                <a:cs typeface="IBM Plex Sans" charset="0"/>
              </a:rPr>
              <a:t>O</a:t>
            </a:r>
            <a:r>
              <a:rPr lang="en-US" sz="700" dirty="0">
                <a:solidFill>
                  <a:schemeClr val="bg1"/>
                </a:solidFill>
                <a:latin typeface="+mn-lt"/>
                <a:ea typeface="IBM Plex Sans" charset="0"/>
                <a:cs typeface="IBM Plex Sans" charset="0"/>
              </a:rPr>
              <a:t>utput</a:t>
            </a:r>
          </a:p>
        </p:txBody>
      </p:sp>
      <p:sp>
        <p:nvSpPr>
          <p:cNvPr id="272" name="TextBox 271">
            <a:extLst>
              <a:ext uri="{FF2B5EF4-FFF2-40B4-BE49-F238E27FC236}">
                <a16:creationId xmlns:a16="http://schemas.microsoft.com/office/drawing/2014/main" id="{2B7250BC-400A-7A4A-B638-C5FEC83613D5}"/>
              </a:ext>
            </a:extLst>
          </p:cNvPr>
          <p:cNvSpPr txBox="1"/>
          <p:nvPr/>
        </p:nvSpPr>
        <p:spPr>
          <a:xfrm>
            <a:off x="1083265" y="4495403"/>
            <a:ext cx="385042" cy="200055"/>
          </a:xfrm>
          <a:prstGeom prst="rect">
            <a:avLst/>
          </a:prstGeom>
          <a:noFill/>
        </p:spPr>
        <p:txBody>
          <a:bodyPr wrap="none" rtlCol="0">
            <a:spAutoFit/>
          </a:bodyPr>
          <a:lstStyle/>
          <a:p>
            <a:pPr algn="l"/>
            <a:r>
              <a:rPr lang="en-US" sz="700" dirty="0">
                <a:solidFill>
                  <a:schemeClr val="bg1"/>
                </a:solidFill>
                <a:ea typeface="IBM Plex Sans" charset="0"/>
                <a:cs typeface="IBM Plex Sans" charset="0"/>
              </a:rPr>
              <a:t>In</a:t>
            </a:r>
            <a:r>
              <a:rPr lang="en-US" sz="700" dirty="0">
                <a:solidFill>
                  <a:schemeClr val="bg1"/>
                </a:solidFill>
                <a:latin typeface="+mn-lt"/>
                <a:ea typeface="IBM Plex Sans" charset="0"/>
                <a:cs typeface="IBM Plex Sans" charset="0"/>
              </a:rPr>
              <a:t>put</a:t>
            </a:r>
          </a:p>
        </p:txBody>
      </p:sp>
      <p:cxnSp>
        <p:nvCxnSpPr>
          <p:cNvPr id="273" name="Straight Connector 272">
            <a:extLst>
              <a:ext uri="{FF2B5EF4-FFF2-40B4-BE49-F238E27FC236}">
                <a16:creationId xmlns:a16="http://schemas.microsoft.com/office/drawing/2014/main" id="{75D71180-BA5E-1A47-99B3-79162BD8BD9F}"/>
              </a:ext>
            </a:extLst>
          </p:cNvPr>
          <p:cNvCxnSpPr/>
          <p:nvPr/>
        </p:nvCxnSpPr>
        <p:spPr bwMode="auto">
          <a:xfrm>
            <a:off x="820762" y="4585061"/>
            <a:ext cx="274320" cy="0"/>
          </a:xfrm>
          <a:prstGeom prst="line">
            <a:avLst/>
          </a:prstGeom>
          <a:ln w="19050">
            <a:solidFill>
              <a:schemeClr val="bg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4" name="TextBox 273">
            <a:extLst>
              <a:ext uri="{FF2B5EF4-FFF2-40B4-BE49-F238E27FC236}">
                <a16:creationId xmlns:a16="http://schemas.microsoft.com/office/drawing/2014/main" id="{597AAC9E-FDEF-024D-8A12-7D436E649ABC}"/>
              </a:ext>
            </a:extLst>
          </p:cNvPr>
          <p:cNvSpPr txBox="1"/>
          <p:nvPr/>
        </p:nvSpPr>
        <p:spPr>
          <a:xfrm>
            <a:off x="1078500" y="4607968"/>
            <a:ext cx="700833" cy="200055"/>
          </a:xfrm>
          <a:prstGeom prst="rect">
            <a:avLst/>
          </a:prstGeom>
          <a:noFill/>
        </p:spPr>
        <p:txBody>
          <a:bodyPr wrap="none" rtlCol="0">
            <a:spAutoFit/>
          </a:bodyPr>
          <a:lstStyle/>
          <a:p>
            <a:pPr algn="l"/>
            <a:r>
              <a:rPr lang="en-US" sz="700" dirty="0">
                <a:solidFill>
                  <a:schemeClr val="bg1"/>
                </a:solidFill>
                <a:ea typeface="IBM Plex Sans" charset="0"/>
                <a:cs typeface="IBM Plex Sans" charset="0"/>
              </a:rPr>
              <a:t>Bi-directional</a:t>
            </a:r>
            <a:endParaRPr lang="en-US" sz="700" dirty="0">
              <a:solidFill>
                <a:schemeClr val="bg1"/>
              </a:solidFill>
              <a:latin typeface="+mn-lt"/>
              <a:ea typeface="IBM Plex Sans" charset="0"/>
              <a:cs typeface="IBM Plex Sans" charset="0"/>
            </a:endParaRPr>
          </a:p>
        </p:txBody>
      </p:sp>
      <p:cxnSp>
        <p:nvCxnSpPr>
          <p:cNvPr id="275" name="Straight Connector 274">
            <a:extLst>
              <a:ext uri="{FF2B5EF4-FFF2-40B4-BE49-F238E27FC236}">
                <a16:creationId xmlns:a16="http://schemas.microsoft.com/office/drawing/2014/main" id="{F8F4EFF8-E631-7C40-A241-CF6F1D72DE52}"/>
              </a:ext>
            </a:extLst>
          </p:cNvPr>
          <p:cNvCxnSpPr/>
          <p:nvPr/>
        </p:nvCxnSpPr>
        <p:spPr bwMode="auto">
          <a:xfrm>
            <a:off x="815997" y="4697626"/>
            <a:ext cx="274320" cy="0"/>
          </a:xfrm>
          <a:prstGeom prst="line">
            <a:avLst/>
          </a:prstGeom>
          <a:ln w="19050">
            <a:solidFill>
              <a:schemeClr val="bg1"/>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6" name="Rectangle 275">
            <a:extLst>
              <a:ext uri="{FF2B5EF4-FFF2-40B4-BE49-F238E27FC236}">
                <a16:creationId xmlns:a16="http://schemas.microsoft.com/office/drawing/2014/main" id="{490F9806-40F5-6F42-A845-0F90E4074593}"/>
              </a:ext>
            </a:extLst>
          </p:cNvPr>
          <p:cNvSpPr/>
          <p:nvPr/>
        </p:nvSpPr>
        <p:spPr>
          <a:xfrm>
            <a:off x="1772451" y="3121700"/>
            <a:ext cx="731520" cy="255819"/>
          </a:xfrm>
          <a:prstGeom prst="rect">
            <a:avLst/>
          </a:prstGeom>
          <a:solidFill>
            <a:srgbClr val="009C98"/>
          </a:solidFill>
          <a:ln>
            <a:solidFill>
              <a:schemeClr val="bg1"/>
            </a:solidFill>
          </a:ln>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runc</a:t>
            </a:r>
            <a:endParaRPr kumimoji="0" lang="de-DE"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78" name="Rectangle 277">
            <a:extLst>
              <a:ext uri="{FF2B5EF4-FFF2-40B4-BE49-F238E27FC236}">
                <a16:creationId xmlns:a16="http://schemas.microsoft.com/office/drawing/2014/main" id="{589858C4-8A32-CD40-9025-F40453EA2104}"/>
              </a:ext>
            </a:extLst>
          </p:cNvPr>
          <p:cNvSpPr/>
          <p:nvPr/>
        </p:nvSpPr>
        <p:spPr>
          <a:xfrm>
            <a:off x="1772451" y="2045910"/>
            <a:ext cx="731520" cy="1049448"/>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80" name="Rounded Rectangle 279">
            <a:extLst>
              <a:ext uri="{FF2B5EF4-FFF2-40B4-BE49-F238E27FC236}">
                <a16:creationId xmlns:a16="http://schemas.microsoft.com/office/drawing/2014/main" id="{1BCDE153-2023-DD48-A6AC-EFD22E2BE2FF}"/>
              </a:ext>
            </a:extLst>
          </p:cNvPr>
          <p:cNvSpPr/>
          <p:nvPr/>
        </p:nvSpPr>
        <p:spPr>
          <a:xfrm>
            <a:off x="1848745" y="2347839"/>
            <a:ext cx="557749" cy="272393"/>
          </a:xfrm>
          <a:prstGeom prst="roundRect">
            <a:avLst/>
          </a:prstGeom>
          <a:solidFill>
            <a:srgbClr val="009C98"/>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Host Container</a:t>
            </a:r>
          </a:p>
        </p:txBody>
      </p:sp>
      <p:sp>
        <p:nvSpPr>
          <p:cNvPr id="281" name="Rectangle 280">
            <a:extLst>
              <a:ext uri="{FF2B5EF4-FFF2-40B4-BE49-F238E27FC236}">
                <a16:creationId xmlns:a16="http://schemas.microsoft.com/office/drawing/2014/main" id="{3D5C9C96-DA12-0345-B85B-146EDDEA090B}"/>
              </a:ext>
            </a:extLst>
          </p:cNvPr>
          <p:cNvSpPr/>
          <p:nvPr/>
        </p:nvSpPr>
        <p:spPr>
          <a:xfrm>
            <a:off x="1768839" y="3405804"/>
            <a:ext cx="5528607" cy="195596"/>
          </a:xfrm>
          <a:prstGeom prst="rect">
            <a:avLst/>
          </a:prstGeom>
          <a:solidFill>
            <a:srgbClr val="408BFC"/>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Docker Engine</a:t>
            </a:r>
          </a:p>
        </p:txBody>
      </p:sp>
      <p:sp>
        <p:nvSpPr>
          <p:cNvPr id="284" name="Rectangle 283">
            <a:extLst>
              <a:ext uri="{FF2B5EF4-FFF2-40B4-BE49-F238E27FC236}">
                <a16:creationId xmlns:a16="http://schemas.microsoft.com/office/drawing/2014/main" id="{CC8D3FF9-B6ED-E948-A1C3-F0558DF050E2}"/>
              </a:ext>
            </a:extLst>
          </p:cNvPr>
          <p:cNvSpPr/>
          <p:nvPr/>
        </p:nvSpPr>
        <p:spPr>
          <a:xfrm>
            <a:off x="2567031"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5" name="Rectangle 284">
            <a:extLst>
              <a:ext uri="{FF2B5EF4-FFF2-40B4-BE49-F238E27FC236}">
                <a16:creationId xmlns:a16="http://schemas.microsoft.com/office/drawing/2014/main" id="{2A1AD3E2-4BC7-4A4C-9987-D0B273B1D8B2}"/>
              </a:ext>
            </a:extLst>
          </p:cNvPr>
          <p:cNvSpPr/>
          <p:nvPr/>
        </p:nvSpPr>
        <p:spPr>
          <a:xfrm>
            <a:off x="3364018"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6" name="Rectangle 285">
            <a:extLst>
              <a:ext uri="{FF2B5EF4-FFF2-40B4-BE49-F238E27FC236}">
                <a16:creationId xmlns:a16="http://schemas.microsoft.com/office/drawing/2014/main" id="{6439A8D4-3C4B-0B43-B7D2-6BD08150D75E}"/>
              </a:ext>
            </a:extLst>
          </p:cNvPr>
          <p:cNvSpPr/>
          <p:nvPr/>
        </p:nvSpPr>
        <p:spPr>
          <a:xfrm>
            <a:off x="4158346"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7" name="Rectangle 286">
            <a:extLst>
              <a:ext uri="{FF2B5EF4-FFF2-40B4-BE49-F238E27FC236}">
                <a16:creationId xmlns:a16="http://schemas.microsoft.com/office/drawing/2014/main" id="{45112822-BA63-C049-BADF-0D7A37EF1C0F}"/>
              </a:ext>
            </a:extLst>
          </p:cNvPr>
          <p:cNvSpPr/>
          <p:nvPr/>
        </p:nvSpPr>
        <p:spPr>
          <a:xfrm>
            <a:off x="4955333"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8" name="Rectangle 287">
            <a:extLst>
              <a:ext uri="{FF2B5EF4-FFF2-40B4-BE49-F238E27FC236}">
                <a16:creationId xmlns:a16="http://schemas.microsoft.com/office/drawing/2014/main" id="{1C13C59F-FB02-7D43-B9E5-069AF20FEE5D}"/>
              </a:ext>
            </a:extLst>
          </p:cNvPr>
          <p:cNvSpPr/>
          <p:nvPr/>
        </p:nvSpPr>
        <p:spPr>
          <a:xfrm>
            <a:off x="5757820" y="2941870"/>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9" name="Rectangle 288">
            <a:extLst>
              <a:ext uri="{FF2B5EF4-FFF2-40B4-BE49-F238E27FC236}">
                <a16:creationId xmlns:a16="http://schemas.microsoft.com/office/drawing/2014/main" id="{8FBA516E-481A-AF42-B5C8-157F03F96A38}"/>
              </a:ext>
            </a:extLst>
          </p:cNvPr>
          <p:cNvSpPr/>
          <p:nvPr/>
        </p:nvSpPr>
        <p:spPr>
          <a:xfrm>
            <a:off x="6565937" y="2939624"/>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99" name="TextBox 298">
            <a:extLst>
              <a:ext uri="{FF2B5EF4-FFF2-40B4-BE49-F238E27FC236}">
                <a16:creationId xmlns:a16="http://schemas.microsoft.com/office/drawing/2014/main" id="{6998B84C-1243-2046-BFF7-03D159ECED53}"/>
              </a:ext>
            </a:extLst>
          </p:cNvPr>
          <p:cNvSpPr txBox="1"/>
          <p:nvPr/>
        </p:nvSpPr>
        <p:spPr>
          <a:xfrm>
            <a:off x="5905383" y="1042869"/>
            <a:ext cx="1412548"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00"/>
                </a:solidFill>
                <a:effectLst/>
                <a:uLnTx/>
                <a:uFillTx/>
                <a:latin typeface="Arial" panose="020B0604020202020204" pitchFamily="34" charset="0"/>
                <a:cs typeface="Arial" panose="020B0604020202020204" pitchFamily="34" charset="0"/>
              </a:rPr>
              <a:t>Acquire then deploy image after its associated registration file is decrypted by appliance</a:t>
            </a:r>
          </a:p>
        </p:txBody>
      </p:sp>
      <p:sp>
        <p:nvSpPr>
          <p:cNvPr id="301" name="TextBox 300">
            <a:extLst>
              <a:ext uri="{FF2B5EF4-FFF2-40B4-BE49-F238E27FC236}">
                <a16:creationId xmlns:a16="http://schemas.microsoft.com/office/drawing/2014/main" id="{838EE2DE-2744-954C-8B53-EA58ED33B93B}"/>
              </a:ext>
            </a:extLst>
          </p:cNvPr>
          <p:cNvSpPr txBox="1"/>
          <p:nvPr/>
        </p:nvSpPr>
        <p:spPr>
          <a:xfrm>
            <a:off x="1686331" y="2007424"/>
            <a:ext cx="912380" cy="369332"/>
          </a:xfrm>
          <a:prstGeom prst="rect">
            <a:avLst/>
          </a:prstGeom>
          <a:noFill/>
        </p:spPr>
        <p:txBody>
          <a:bodyPr wrap="square" rtlCol="0">
            <a:spAutoFit/>
          </a:bodyPr>
          <a:lstStyle/>
          <a:p>
            <a:pPr algn="ctr"/>
            <a:r>
              <a:rPr lang="en-US" sz="600" dirty="0"/>
              <a:t>(2) PUSH HA Metrics</a:t>
            </a:r>
          </a:p>
          <a:p>
            <a:pPr algn="ctr"/>
            <a:r>
              <a:rPr lang="en-US" sz="600" dirty="0"/>
              <a:t>To monitoring container</a:t>
            </a:r>
          </a:p>
        </p:txBody>
      </p:sp>
      <p:sp>
        <p:nvSpPr>
          <p:cNvPr id="302" name="TextBox 301">
            <a:extLst>
              <a:ext uri="{FF2B5EF4-FFF2-40B4-BE49-F238E27FC236}">
                <a16:creationId xmlns:a16="http://schemas.microsoft.com/office/drawing/2014/main" id="{B616E0E0-0B0F-9149-8D11-D2881FA5C0DF}"/>
              </a:ext>
            </a:extLst>
          </p:cNvPr>
          <p:cNvSpPr txBox="1"/>
          <p:nvPr/>
        </p:nvSpPr>
        <p:spPr>
          <a:xfrm>
            <a:off x="1697169" y="2636360"/>
            <a:ext cx="892250" cy="461665"/>
          </a:xfrm>
          <a:prstGeom prst="rect">
            <a:avLst/>
          </a:prstGeom>
          <a:noFill/>
        </p:spPr>
        <p:txBody>
          <a:bodyPr wrap="square" rtlCol="0">
            <a:spAutoFit/>
          </a:bodyPr>
          <a:lstStyle/>
          <a:p>
            <a:pPr algn="ctr"/>
            <a:r>
              <a:rPr lang="en-US" sz="600" dirty="0"/>
              <a:t>(1) Host Container FETCHES metrics from Hosting Appliance (HA)</a:t>
            </a:r>
          </a:p>
        </p:txBody>
      </p:sp>
      <p:sp>
        <p:nvSpPr>
          <p:cNvPr id="303" name="TextBox 302">
            <a:extLst>
              <a:ext uri="{FF2B5EF4-FFF2-40B4-BE49-F238E27FC236}">
                <a16:creationId xmlns:a16="http://schemas.microsoft.com/office/drawing/2014/main" id="{C2BBCB47-41FA-C541-9F9A-65EA738BBF8F}"/>
              </a:ext>
            </a:extLst>
          </p:cNvPr>
          <p:cNvSpPr txBox="1"/>
          <p:nvPr/>
        </p:nvSpPr>
        <p:spPr>
          <a:xfrm>
            <a:off x="1694552" y="1391096"/>
            <a:ext cx="1337216" cy="415498"/>
          </a:xfrm>
          <a:prstGeom prst="rect">
            <a:avLst/>
          </a:prstGeom>
          <a:noFill/>
        </p:spPr>
        <p:txBody>
          <a:bodyPr wrap="square" rtlCol="0">
            <a:spAutoFit/>
          </a:bodyPr>
          <a:lstStyle/>
          <a:p>
            <a:pPr algn="ctr"/>
            <a:r>
              <a:rPr lang="en-US" sz="700" dirty="0">
                <a:solidFill>
                  <a:srgbClr val="FFFF00"/>
                </a:solidFill>
              </a:rPr>
              <a:t>Output resource metrics to Prometheus (based on open metrics standard)</a:t>
            </a:r>
          </a:p>
        </p:txBody>
      </p:sp>
      <p:cxnSp>
        <p:nvCxnSpPr>
          <p:cNvPr id="305" name="Straight Arrow Connector 304">
            <a:extLst>
              <a:ext uri="{FF2B5EF4-FFF2-40B4-BE49-F238E27FC236}">
                <a16:creationId xmlns:a16="http://schemas.microsoft.com/office/drawing/2014/main" id="{DA704913-2706-FF46-A0DD-FD90DF572D24}"/>
              </a:ext>
            </a:extLst>
          </p:cNvPr>
          <p:cNvCxnSpPr>
            <a:cxnSpLocks/>
            <a:stCxn id="280" idx="3"/>
            <a:endCxn id="207" idx="1"/>
          </p:cNvCxnSpPr>
          <p:nvPr/>
        </p:nvCxnSpPr>
        <p:spPr bwMode="auto">
          <a:xfrm>
            <a:off x="2406494" y="2484036"/>
            <a:ext cx="206257" cy="4511"/>
          </a:xfrm>
          <a:prstGeom prst="straightConnector1">
            <a:avLst/>
          </a:prstGeom>
          <a:ln w="19050">
            <a:solidFill>
              <a:srgbClr val="FFFF00"/>
            </a:solidFill>
            <a:prstDash val="solid"/>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09" name="Elbow Connector 308">
            <a:extLst>
              <a:ext uri="{FF2B5EF4-FFF2-40B4-BE49-F238E27FC236}">
                <a16:creationId xmlns:a16="http://schemas.microsoft.com/office/drawing/2014/main" id="{0F99BF30-F052-8C41-A130-25B681495FC3}"/>
              </a:ext>
            </a:extLst>
          </p:cNvPr>
          <p:cNvCxnSpPr>
            <a:cxnSpLocks/>
            <a:stCxn id="166" idx="1"/>
            <a:endCxn id="280" idx="1"/>
          </p:cNvCxnSpPr>
          <p:nvPr/>
        </p:nvCxnSpPr>
        <p:spPr bwMode="auto">
          <a:xfrm rot="10800000" flipH="1">
            <a:off x="1768839" y="2484036"/>
            <a:ext cx="79906" cy="1330582"/>
          </a:xfrm>
          <a:prstGeom prst="bentConnector3">
            <a:avLst>
              <a:gd name="adj1" fmla="val -286086"/>
            </a:avLst>
          </a:prstGeom>
          <a:ln w="19050">
            <a:solidFill>
              <a:srgbClr val="FFFF00"/>
            </a:solidFill>
            <a:prstDash val="solid"/>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16" name="Elbow Connector 315">
            <a:extLst>
              <a:ext uri="{FF2B5EF4-FFF2-40B4-BE49-F238E27FC236}">
                <a16:creationId xmlns:a16="http://schemas.microsoft.com/office/drawing/2014/main" id="{C4B75E65-A726-834C-BE12-40282EFDB21B}"/>
              </a:ext>
            </a:extLst>
          </p:cNvPr>
          <p:cNvCxnSpPr>
            <a:cxnSpLocks/>
            <a:stCxn id="205" idx="0"/>
          </p:cNvCxnSpPr>
          <p:nvPr/>
        </p:nvCxnSpPr>
        <p:spPr bwMode="auto">
          <a:xfrm rot="16200000" flipV="1">
            <a:off x="2192358" y="1309988"/>
            <a:ext cx="269727" cy="1211140"/>
          </a:xfrm>
          <a:prstGeom prst="bentConnector2">
            <a:avLst/>
          </a:prstGeom>
          <a:ln w="19050">
            <a:solidFill>
              <a:srgbClr val="FFFF0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19" name="TextBox 318">
            <a:extLst>
              <a:ext uri="{FF2B5EF4-FFF2-40B4-BE49-F238E27FC236}">
                <a16:creationId xmlns:a16="http://schemas.microsoft.com/office/drawing/2014/main" id="{1631E41D-F7D6-3C4B-BFD0-A0E2F0BB5A8E}"/>
              </a:ext>
            </a:extLst>
          </p:cNvPr>
          <p:cNvSpPr txBox="1"/>
          <p:nvPr/>
        </p:nvSpPr>
        <p:spPr>
          <a:xfrm>
            <a:off x="-56070" y="2078403"/>
            <a:ext cx="1633193" cy="415498"/>
          </a:xfrm>
          <a:prstGeom prst="rect">
            <a:avLst/>
          </a:prstGeom>
          <a:noFill/>
        </p:spPr>
        <p:txBody>
          <a:bodyPr wrap="square" rtlCol="0">
            <a:spAutoFit/>
          </a:bodyPr>
          <a:lstStyle/>
          <a:p>
            <a:pPr algn="ctr"/>
            <a:r>
              <a:rPr lang="en-US" sz="700" dirty="0">
                <a:solidFill>
                  <a:srgbClr val="92D050"/>
                </a:solidFill>
              </a:rPr>
              <a:t>Command Line Interface (CLI) tool provides commands to control Hyper Protect VS offering components </a:t>
            </a:r>
          </a:p>
        </p:txBody>
      </p:sp>
      <p:sp>
        <p:nvSpPr>
          <p:cNvPr id="320" name="TextBox 319">
            <a:extLst>
              <a:ext uri="{FF2B5EF4-FFF2-40B4-BE49-F238E27FC236}">
                <a16:creationId xmlns:a16="http://schemas.microsoft.com/office/drawing/2014/main" id="{2F11C24E-44F7-8149-B5F8-F2BA7D464D9C}"/>
              </a:ext>
            </a:extLst>
          </p:cNvPr>
          <p:cNvSpPr txBox="1"/>
          <p:nvPr/>
        </p:nvSpPr>
        <p:spPr>
          <a:xfrm>
            <a:off x="3228449" y="1597404"/>
            <a:ext cx="1002657" cy="461665"/>
          </a:xfrm>
          <a:prstGeom prst="rect">
            <a:avLst/>
          </a:prstGeom>
          <a:noFill/>
        </p:spPr>
        <p:txBody>
          <a:bodyPr wrap="square" rtlCol="0">
            <a:spAutoFit/>
          </a:bodyPr>
          <a:lstStyle/>
          <a:p>
            <a:pPr algn="ctr"/>
            <a:r>
              <a:rPr lang="en-US" sz="600" dirty="0">
                <a:solidFill>
                  <a:schemeClr val="accent3">
                    <a:lumMod val="40000"/>
                    <a:lumOff val="60000"/>
                  </a:schemeClr>
                </a:solidFill>
              </a:rPr>
              <a:t>Crypto: Provides signed client workloads access to the HSM master keys for signing or encryption</a:t>
            </a:r>
          </a:p>
        </p:txBody>
      </p:sp>
      <p:sp>
        <p:nvSpPr>
          <p:cNvPr id="324" name="TextBox 323">
            <a:extLst>
              <a:ext uri="{FF2B5EF4-FFF2-40B4-BE49-F238E27FC236}">
                <a16:creationId xmlns:a16="http://schemas.microsoft.com/office/drawing/2014/main" id="{F28E34AD-9988-A845-8633-0013349B9312}"/>
              </a:ext>
            </a:extLst>
          </p:cNvPr>
          <p:cNvSpPr txBox="1"/>
          <p:nvPr/>
        </p:nvSpPr>
        <p:spPr>
          <a:xfrm>
            <a:off x="62590" y="1203438"/>
            <a:ext cx="1619934" cy="246221"/>
          </a:xfrm>
          <a:prstGeom prst="rect">
            <a:avLst/>
          </a:prstGeom>
          <a:noFill/>
        </p:spPr>
        <p:txBody>
          <a:bodyPr wrap="square" rtlCol="0">
            <a:spAutoFit/>
          </a:bodyPr>
          <a:lstStyle/>
          <a:p>
            <a:pPr algn="ctr"/>
            <a:r>
              <a:rPr lang="en-US" sz="1000" dirty="0">
                <a:solidFill>
                  <a:schemeClr val="accent2">
                    <a:lumMod val="40000"/>
                    <a:lumOff val="60000"/>
                  </a:schemeClr>
                </a:solidFill>
                <a:latin typeface="+mn-lt"/>
                <a:ea typeface="IBM Plex Sans" charset="0"/>
                <a:cs typeface="IBM Plex Sans" charset="0"/>
              </a:rPr>
              <a:t>App Developer or ISV</a:t>
            </a:r>
          </a:p>
        </p:txBody>
      </p:sp>
      <p:sp>
        <p:nvSpPr>
          <p:cNvPr id="330" name="TextBox 329">
            <a:extLst>
              <a:ext uri="{FF2B5EF4-FFF2-40B4-BE49-F238E27FC236}">
                <a16:creationId xmlns:a16="http://schemas.microsoft.com/office/drawing/2014/main" id="{7DC9653C-B617-2948-AAAF-1A96F28EB5E1}"/>
              </a:ext>
            </a:extLst>
          </p:cNvPr>
          <p:cNvSpPr txBox="1"/>
          <p:nvPr/>
        </p:nvSpPr>
        <p:spPr>
          <a:xfrm>
            <a:off x="6497018" y="694094"/>
            <a:ext cx="836194" cy="400110"/>
          </a:xfrm>
          <a:prstGeom prst="rect">
            <a:avLst/>
          </a:prstGeom>
          <a:noFill/>
        </p:spPr>
        <p:txBody>
          <a:bodyPr wrap="square" rtlCol="0">
            <a:spAutoFit/>
          </a:bodyPr>
          <a:lstStyle/>
          <a:p>
            <a:pPr algn="ctr"/>
            <a:r>
              <a:rPr lang="en-US" sz="1000" dirty="0">
                <a:solidFill>
                  <a:srgbClr val="FFFF00"/>
                </a:solidFill>
                <a:latin typeface="+mn-lt"/>
                <a:ea typeface="IBM Plex Sans" charset="0"/>
                <a:cs typeface="IBM Plex Sans" charset="0"/>
              </a:rPr>
              <a:t>Cloud Admin</a:t>
            </a:r>
          </a:p>
        </p:txBody>
      </p:sp>
      <p:sp>
        <p:nvSpPr>
          <p:cNvPr id="331" name="Rectangle 330">
            <a:extLst>
              <a:ext uri="{FF2B5EF4-FFF2-40B4-BE49-F238E27FC236}">
                <a16:creationId xmlns:a16="http://schemas.microsoft.com/office/drawing/2014/main" id="{15B73598-7D4B-3B40-ABA2-3F03F6C0559D}"/>
              </a:ext>
            </a:extLst>
          </p:cNvPr>
          <p:cNvSpPr/>
          <p:nvPr/>
        </p:nvSpPr>
        <p:spPr bwMode="auto">
          <a:xfrm>
            <a:off x="78515" y="4285543"/>
            <a:ext cx="91440" cy="91440"/>
          </a:xfrm>
          <a:prstGeom prst="rect">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2" name="TextBox 331">
            <a:extLst>
              <a:ext uri="{FF2B5EF4-FFF2-40B4-BE49-F238E27FC236}">
                <a16:creationId xmlns:a16="http://schemas.microsoft.com/office/drawing/2014/main" id="{06F6458F-6C08-EB45-A5FF-1002AA19B9C5}"/>
              </a:ext>
            </a:extLst>
          </p:cNvPr>
          <p:cNvSpPr txBox="1"/>
          <p:nvPr/>
        </p:nvSpPr>
        <p:spPr>
          <a:xfrm>
            <a:off x="90993" y="4237983"/>
            <a:ext cx="715252" cy="184666"/>
          </a:xfrm>
          <a:prstGeom prst="rect">
            <a:avLst/>
          </a:prstGeom>
          <a:noFill/>
        </p:spPr>
        <p:txBody>
          <a:bodyPr wrap="square" rtlCol="0">
            <a:spAutoFit/>
          </a:bodyPr>
          <a:lstStyle/>
          <a:p>
            <a:pPr algn="ctr"/>
            <a:r>
              <a:rPr lang="en-US" sz="600" dirty="0">
                <a:solidFill>
                  <a:schemeClr val="accent2">
                    <a:lumMod val="40000"/>
                    <a:lumOff val="60000"/>
                  </a:schemeClr>
                </a:solidFill>
                <a:latin typeface="+mn-lt"/>
                <a:ea typeface="IBM Plex Sans" charset="0"/>
                <a:cs typeface="IBM Plex Sans" charset="0"/>
              </a:rPr>
              <a:t>App Dev / ISV</a:t>
            </a:r>
          </a:p>
        </p:txBody>
      </p:sp>
      <p:sp>
        <p:nvSpPr>
          <p:cNvPr id="333" name="Rectangle 332">
            <a:extLst>
              <a:ext uri="{FF2B5EF4-FFF2-40B4-BE49-F238E27FC236}">
                <a16:creationId xmlns:a16="http://schemas.microsoft.com/office/drawing/2014/main" id="{AB8C1237-9684-1D49-925C-00112661247A}"/>
              </a:ext>
            </a:extLst>
          </p:cNvPr>
          <p:cNvSpPr/>
          <p:nvPr/>
        </p:nvSpPr>
        <p:spPr bwMode="auto">
          <a:xfrm>
            <a:off x="78515" y="4417162"/>
            <a:ext cx="91440" cy="91440"/>
          </a:xfrm>
          <a:prstGeom prst="rect">
            <a:avLst/>
          </a:prstGeom>
          <a:solidFill>
            <a:srgbClr val="FFFF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4" name="TextBox 333">
            <a:extLst>
              <a:ext uri="{FF2B5EF4-FFF2-40B4-BE49-F238E27FC236}">
                <a16:creationId xmlns:a16="http://schemas.microsoft.com/office/drawing/2014/main" id="{3B59E041-62BD-C64E-8800-DC0DE0FB576C}"/>
              </a:ext>
            </a:extLst>
          </p:cNvPr>
          <p:cNvSpPr txBox="1"/>
          <p:nvPr/>
        </p:nvSpPr>
        <p:spPr>
          <a:xfrm>
            <a:off x="90993" y="4369602"/>
            <a:ext cx="715252" cy="184666"/>
          </a:xfrm>
          <a:prstGeom prst="rect">
            <a:avLst/>
          </a:prstGeom>
          <a:noFill/>
        </p:spPr>
        <p:txBody>
          <a:bodyPr wrap="square" rtlCol="0">
            <a:spAutoFit/>
          </a:bodyPr>
          <a:lstStyle/>
          <a:p>
            <a:pPr algn="ctr"/>
            <a:r>
              <a:rPr lang="en-US" sz="600" dirty="0">
                <a:solidFill>
                  <a:srgbClr val="FFFF00"/>
                </a:solidFill>
                <a:latin typeface="+mn-lt"/>
                <a:ea typeface="IBM Plex Sans" charset="0"/>
                <a:cs typeface="IBM Plex Sans" charset="0"/>
              </a:rPr>
              <a:t>Cloud Admin</a:t>
            </a:r>
          </a:p>
        </p:txBody>
      </p:sp>
      <p:sp>
        <p:nvSpPr>
          <p:cNvPr id="335" name="Rectangle 334">
            <a:extLst>
              <a:ext uri="{FF2B5EF4-FFF2-40B4-BE49-F238E27FC236}">
                <a16:creationId xmlns:a16="http://schemas.microsoft.com/office/drawing/2014/main" id="{B7FD9D1B-E777-7248-9D9B-6D595196C6B6}"/>
              </a:ext>
            </a:extLst>
          </p:cNvPr>
          <p:cNvSpPr/>
          <p:nvPr/>
        </p:nvSpPr>
        <p:spPr bwMode="auto">
          <a:xfrm>
            <a:off x="78515" y="4546855"/>
            <a:ext cx="91440" cy="91440"/>
          </a:xfrm>
          <a:prstGeom prst="rect">
            <a:avLst/>
          </a:prstGeom>
          <a:solidFill>
            <a:schemeClr val="accent3">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6" name="TextBox 335">
            <a:extLst>
              <a:ext uri="{FF2B5EF4-FFF2-40B4-BE49-F238E27FC236}">
                <a16:creationId xmlns:a16="http://schemas.microsoft.com/office/drawing/2014/main" id="{07B40DB5-767C-7B40-9B5E-7EEB7D996578}"/>
              </a:ext>
            </a:extLst>
          </p:cNvPr>
          <p:cNvSpPr txBox="1"/>
          <p:nvPr/>
        </p:nvSpPr>
        <p:spPr>
          <a:xfrm>
            <a:off x="90993" y="4499295"/>
            <a:ext cx="715252" cy="184666"/>
          </a:xfrm>
          <a:prstGeom prst="rect">
            <a:avLst/>
          </a:prstGeom>
          <a:noFill/>
        </p:spPr>
        <p:txBody>
          <a:bodyPr wrap="square" rtlCol="0">
            <a:spAutoFit/>
          </a:bodyPr>
          <a:lstStyle/>
          <a:p>
            <a:pPr algn="ctr"/>
            <a:r>
              <a:rPr lang="en-US" sz="600" dirty="0">
                <a:solidFill>
                  <a:schemeClr val="accent3">
                    <a:lumMod val="40000"/>
                    <a:lumOff val="60000"/>
                  </a:schemeClr>
                </a:solidFill>
                <a:latin typeface="+mn-lt"/>
                <a:ea typeface="IBM Plex Sans" charset="0"/>
                <a:cs typeface="IBM Plex Sans" charset="0"/>
              </a:rPr>
              <a:t>App User</a:t>
            </a:r>
          </a:p>
        </p:txBody>
      </p:sp>
      <p:sp>
        <p:nvSpPr>
          <p:cNvPr id="337" name="Rectangle 336">
            <a:extLst>
              <a:ext uri="{FF2B5EF4-FFF2-40B4-BE49-F238E27FC236}">
                <a16:creationId xmlns:a16="http://schemas.microsoft.com/office/drawing/2014/main" id="{CC81ED58-6162-C14A-A222-535D15E06EAA}"/>
              </a:ext>
            </a:extLst>
          </p:cNvPr>
          <p:cNvSpPr/>
          <p:nvPr/>
        </p:nvSpPr>
        <p:spPr bwMode="auto">
          <a:xfrm>
            <a:off x="79646" y="4676081"/>
            <a:ext cx="91440" cy="91440"/>
          </a:xfrm>
          <a:prstGeom prst="rect">
            <a:avLst/>
          </a:prstGeom>
          <a:solidFill>
            <a:srgbClr val="92D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8" name="TextBox 337">
            <a:extLst>
              <a:ext uri="{FF2B5EF4-FFF2-40B4-BE49-F238E27FC236}">
                <a16:creationId xmlns:a16="http://schemas.microsoft.com/office/drawing/2014/main" id="{21F33E69-FC80-854B-A0ED-FE3F47FB557D}"/>
              </a:ext>
            </a:extLst>
          </p:cNvPr>
          <p:cNvSpPr txBox="1"/>
          <p:nvPr/>
        </p:nvSpPr>
        <p:spPr>
          <a:xfrm>
            <a:off x="92124" y="4628521"/>
            <a:ext cx="715252" cy="276999"/>
          </a:xfrm>
          <a:prstGeom prst="rect">
            <a:avLst/>
          </a:prstGeom>
          <a:noFill/>
        </p:spPr>
        <p:txBody>
          <a:bodyPr wrap="square" rtlCol="0">
            <a:spAutoFit/>
          </a:bodyPr>
          <a:lstStyle/>
          <a:p>
            <a:pPr algn="ctr"/>
            <a:r>
              <a:rPr lang="en-US" sz="600" dirty="0">
                <a:solidFill>
                  <a:srgbClr val="92D050"/>
                </a:solidFill>
                <a:latin typeface="+mn-lt"/>
                <a:ea typeface="IBM Plex Sans" charset="0"/>
                <a:cs typeface="IBM Plex Sans" charset="0"/>
              </a:rPr>
              <a:t>App Dev or Cloud Admin</a:t>
            </a:r>
          </a:p>
        </p:txBody>
      </p:sp>
      <p:grpSp>
        <p:nvGrpSpPr>
          <p:cNvPr id="153" name="Group 152">
            <a:extLst>
              <a:ext uri="{FF2B5EF4-FFF2-40B4-BE49-F238E27FC236}">
                <a16:creationId xmlns:a16="http://schemas.microsoft.com/office/drawing/2014/main" id="{3F36CC45-29F0-C04F-8FBC-864A50B79496}"/>
              </a:ext>
            </a:extLst>
          </p:cNvPr>
          <p:cNvGrpSpPr/>
          <p:nvPr/>
        </p:nvGrpSpPr>
        <p:grpSpPr>
          <a:xfrm>
            <a:off x="7857802" y="881902"/>
            <a:ext cx="1002657" cy="1064589"/>
            <a:chOff x="7857802" y="881902"/>
            <a:chExt cx="1002657" cy="1064589"/>
          </a:xfrm>
        </p:grpSpPr>
        <p:sp>
          <p:nvSpPr>
            <p:cNvPr id="255" name="TextBox 254">
              <a:extLst>
                <a:ext uri="{FF2B5EF4-FFF2-40B4-BE49-F238E27FC236}">
                  <a16:creationId xmlns:a16="http://schemas.microsoft.com/office/drawing/2014/main" id="{9B40D955-FA57-354D-BA2A-9A27B2F5FC5F}"/>
                </a:ext>
              </a:extLst>
            </p:cNvPr>
            <p:cNvSpPr txBox="1"/>
            <p:nvPr/>
          </p:nvSpPr>
          <p:spPr>
            <a:xfrm>
              <a:off x="7929702" y="1408686"/>
              <a:ext cx="836194" cy="246221"/>
            </a:xfrm>
            <a:prstGeom prst="rect">
              <a:avLst/>
            </a:prstGeom>
            <a:noFill/>
          </p:spPr>
          <p:txBody>
            <a:bodyPr wrap="square" rtlCol="0">
              <a:spAutoFit/>
            </a:bodyPr>
            <a:lstStyle/>
            <a:p>
              <a:pPr algn="ctr"/>
              <a:r>
                <a:rPr lang="en-US" sz="1000" dirty="0">
                  <a:solidFill>
                    <a:schemeClr val="accent3">
                      <a:lumMod val="40000"/>
                      <a:lumOff val="60000"/>
                    </a:schemeClr>
                  </a:solidFill>
                  <a:latin typeface="+mn-lt"/>
                  <a:ea typeface="IBM Plex Sans" charset="0"/>
                  <a:cs typeface="IBM Plex Sans" charset="0"/>
                </a:rPr>
                <a:t>App User</a:t>
              </a:r>
            </a:p>
          </p:txBody>
        </p:sp>
        <p:sp>
          <p:nvSpPr>
            <p:cNvPr id="256" name="TextBox 255">
              <a:extLst>
                <a:ext uri="{FF2B5EF4-FFF2-40B4-BE49-F238E27FC236}">
                  <a16:creationId xmlns:a16="http://schemas.microsoft.com/office/drawing/2014/main" id="{0723259B-A7AE-7F46-B4C1-D7DD954F7C6F}"/>
                </a:ext>
              </a:extLst>
            </p:cNvPr>
            <p:cNvSpPr txBox="1"/>
            <p:nvPr/>
          </p:nvSpPr>
          <p:spPr>
            <a:xfrm>
              <a:off x="7857802" y="1577159"/>
              <a:ext cx="1002657" cy="369332"/>
            </a:xfrm>
            <a:prstGeom prst="rect">
              <a:avLst/>
            </a:prstGeom>
            <a:noFill/>
          </p:spPr>
          <p:txBody>
            <a:bodyPr wrap="square" rtlCol="0">
              <a:spAutoFit/>
            </a:bodyPr>
            <a:lstStyle/>
            <a:p>
              <a:pPr algn="ctr"/>
              <a:r>
                <a:rPr lang="en-US" sz="600" dirty="0">
                  <a:solidFill>
                    <a:schemeClr val="accent3">
                      <a:lumMod val="40000"/>
                      <a:lumOff val="60000"/>
                    </a:schemeClr>
                  </a:solidFill>
                </a:rPr>
                <a:t>Run application deployed as a virtual server image</a:t>
              </a:r>
            </a:p>
          </p:txBody>
        </p:sp>
        <p:pic>
          <p:nvPicPr>
            <p:cNvPr id="258" name="Graphic 257">
              <a:extLst>
                <a:ext uri="{FF2B5EF4-FFF2-40B4-BE49-F238E27FC236}">
                  <a16:creationId xmlns:a16="http://schemas.microsoft.com/office/drawing/2014/main" id="{F8C8CE28-038B-3944-8435-95F8874DDD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6678" y="881902"/>
              <a:ext cx="536419" cy="536419"/>
            </a:xfrm>
            <a:prstGeom prst="rect">
              <a:avLst/>
            </a:prstGeom>
          </p:spPr>
        </p:pic>
      </p:grpSp>
      <p:pic>
        <p:nvPicPr>
          <p:cNvPr id="259" name="Graphic 258">
            <a:extLst>
              <a:ext uri="{FF2B5EF4-FFF2-40B4-BE49-F238E27FC236}">
                <a16:creationId xmlns:a16="http://schemas.microsoft.com/office/drawing/2014/main" id="{B2FFA790-86BE-F747-8EF9-1D9DACF025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85599" y="522639"/>
            <a:ext cx="536419" cy="536419"/>
          </a:xfrm>
          <a:prstGeom prst="rect">
            <a:avLst/>
          </a:prstGeom>
        </p:spPr>
      </p:pic>
      <p:pic>
        <p:nvPicPr>
          <p:cNvPr id="260" name="Graphic 259">
            <a:extLst>
              <a:ext uri="{FF2B5EF4-FFF2-40B4-BE49-F238E27FC236}">
                <a16:creationId xmlns:a16="http://schemas.microsoft.com/office/drawing/2014/main" id="{223225C1-3700-7949-8B18-1676A9FDE3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1636" y="658139"/>
            <a:ext cx="536419" cy="536419"/>
          </a:xfrm>
          <a:prstGeom prst="rect">
            <a:avLst/>
          </a:prstGeom>
        </p:spPr>
      </p:pic>
      <p:sp>
        <p:nvSpPr>
          <p:cNvPr id="103" name="Rectangle 102">
            <a:extLst>
              <a:ext uri="{FF2B5EF4-FFF2-40B4-BE49-F238E27FC236}">
                <a16:creationId xmlns:a16="http://schemas.microsoft.com/office/drawing/2014/main" id="{8E87EB5C-2CAF-9441-B108-238374F45152}"/>
              </a:ext>
            </a:extLst>
          </p:cNvPr>
          <p:cNvSpPr/>
          <p:nvPr/>
        </p:nvSpPr>
        <p:spPr>
          <a:xfrm>
            <a:off x="4201620" y="2653903"/>
            <a:ext cx="225907" cy="108674"/>
          </a:xfrm>
          <a:prstGeom prst="rect">
            <a:avLst/>
          </a:prstGeom>
          <a:solidFill>
            <a:srgbClr val="E66F00"/>
          </a:solidFill>
          <a:ln w="25400">
            <a:solidFill>
              <a:srgbClr val="FFFF00"/>
            </a:solidFill>
          </a:ln>
        </p:spPr>
        <p:txBody>
          <a:bodyPr wrap="square" lIns="0" tIns="0" rIns="0" bIns="0" rtlCol="0" anchor="ctr">
            <a:noAutofit/>
          </a:bodyPr>
          <a:lstStyle/>
          <a:p>
            <a:pPr algn="ctr" defTabSz="914400">
              <a:defRPr/>
            </a:pPr>
            <a:r>
              <a:rPr lang="en-US" sz="500" b="1" dirty="0">
                <a:solidFill>
                  <a:srgbClr val="FFFFFF"/>
                </a:solidFill>
                <a:latin typeface="Arial" panose="020B0604020202020204" pitchFamily="34" charset="0"/>
                <a:cs typeface="Arial" panose="020B0604020202020204" pitchFamily="34" charset="0"/>
              </a:rPr>
              <a:t>REST</a:t>
            </a:r>
          </a:p>
        </p:txBody>
      </p:sp>
    </p:spTree>
    <p:extLst>
      <p:ext uri="{BB962C8B-B14F-4D97-AF65-F5344CB8AC3E}">
        <p14:creationId xmlns:p14="http://schemas.microsoft.com/office/powerpoint/2010/main" val="368918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1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2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2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2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2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2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2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2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2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8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220" grpId="0" animBg="1"/>
      <p:bldP spid="221" grpId="0" animBg="1"/>
      <p:bldP spid="222" grpId="0"/>
      <p:bldP spid="223" grpId="0" animBg="1"/>
      <p:bldP spid="224" grpId="0" animBg="1"/>
      <p:bldP spid="225" grpId="0" animBg="1"/>
      <p:bldP spid="226" grpId="0"/>
      <p:bldP spid="227" grpId="0" animBg="1"/>
      <p:bldP spid="251" grpId="0"/>
      <p:bldP spid="252" grpId="0"/>
      <p:bldP spid="288" grpId="0" animBg="1"/>
      <p:bldP spid="289" grpId="0" animBg="1"/>
      <p:bldP spid="299" grpId="0"/>
      <p:bldP spid="301" grpId="0"/>
      <p:bldP spid="302" grpId="0"/>
      <p:bldP spid="303" grpId="0"/>
      <p:bldP spid="319" grpId="0"/>
      <p:bldP spid="320" grpId="0"/>
      <p:bldP spid="324" grpId="0"/>
      <p:bldP spid="330" grpId="0"/>
    </p:bldLst>
  </p:timing>
</p:sld>
</file>

<file path=ppt/theme/theme1.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449138CC-BE08-C448-8CE4-98E7BCFE6AE4}"/>
    </a:ext>
  </a:extLst>
</a:theme>
</file>

<file path=ppt/theme/theme2.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3.xml><?xml version="1.0" encoding="utf-8"?>
<a:theme xmlns:a="http://schemas.openxmlformats.org/drawingml/2006/main" name="6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yper Protect Crypto - Customer Overview - 091518" id="{9E649660-E028-E044-BF37-94BD1E805965}" vid="{64F01617-D652-A948-93B3-C9C0F6AB3E9A}"/>
    </a:ext>
  </a:extLst>
</a:theme>
</file>

<file path=ppt/theme/theme4.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5.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6.xml><?xml version="1.0" encoding="utf-8"?>
<a:theme xmlns:a="http://schemas.openxmlformats.org/drawingml/2006/main" name="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449138CC-BE08-C448-8CE4-98E7BCFE6AE4}"/>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8.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8744</TotalTime>
  <Words>4836</Words>
  <Application>Microsoft Macintosh PowerPoint</Application>
  <PresentationFormat>On-screen Show (16:9)</PresentationFormat>
  <Paragraphs>643</Paragraphs>
  <Slides>20</Slides>
  <Notes>15</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20</vt:i4>
      </vt:variant>
    </vt:vector>
  </HeadingPairs>
  <TitlesOfParts>
    <vt:vector size="34" baseType="lpstr">
      <vt:lpstr>.AppleSystemUIFont</vt:lpstr>
      <vt:lpstr>HelvNeue Light for IBM</vt:lpstr>
      <vt:lpstr>System Font Regular</vt:lpstr>
      <vt:lpstr>Arial</vt:lpstr>
      <vt:lpstr>Calibri</vt:lpstr>
      <vt:lpstr>IBM Plex Sans</vt:lpstr>
      <vt:lpstr>IBM Plex Sans Regular</vt:lpstr>
      <vt:lpstr>Wingdings</vt:lpstr>
      <vt:lpstr>IBM 2019 Master template (black background)</vt:lpstr>
      <vt:lpstr>IBM 2019 Master template (white background)</vt:lpstr>
      <vt:lpstr>6_blk_background_2017</vt:lpstr>
      <vt:lpstr>gry_background_2017</vt:lpstr>
      <vt:lpstr>1_gry_background_2017</vt:lpstr>
      <vt:lpstr>1_IBM 2019 Master template (black background)</vt:lpstr>
      <vt:lpstr>Hyper Protect Virtual Servers Wildfire Workshop   IBM Hyper Protect  Virtual Servers Introduction —           </vt:lpstr>
      <vt:lpstr>Key goals and challenges of cloud adoption</vt:lpstr>
      <vt:lpstr>Cloud Adoption: Security concerns &amp; threats</vt:lpstr>
      <vt:lpstr>IBM Hyper Protect virtual servers</vt:lpstr>
      <vt:lpstr>Where it matters  A Secure Infrastructure Foundation  IBM Hyper Protect Virtual Servers serves as both a solution for external clients  to securely build Docker based applications on IBM Z and LinuxONE and a foundational component of IBM solutions </vt:lpstr>
      <vt:lpstr>Trading digital assets with trust and security: Phoenix Systems &amp; KORE Technologies </vt:lpstr>
      <vt:lpstr>Use Case: securing digital assets</vt:lpstr>
      <vt:lpstr>Trusted CI/CD stages: Bring your own image, sign, register, approve and deploy</vt:lpstr>
      <vt:lpstr>Hyper Protect virtual servers on-premises – Architecture</vt:lpstr>
      <vt:lpstr>Resource Requirements</vt:lpstr>
      <vt:lpstr>Resource Requirements Cont.</vt:lpstr>
      <vt:lpstr>Additional Information</vt:lpstr>
      <vt:lpstr>Demos</vt:lpstr>
      <vt:lpstr>Developers: Setup</vt:lpstr>
      <vt:lpstr>Developers: Secure Build</vt:lpstr>
      <vt:lpstr>Developers: Registration</vt:lpstr>
      <vt:lpstr>Cloud Administrator Error Handling</vt:lpstr>
      <vt:lpstr>Thank you</vt:lpstr>
      <vt:lpstr>Glossary</vt:lpstr>
      <vt:lpstr>IBM sign-off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Hyper Protect  Virtual Servers on-premises —        Diana M. Henderson Offering Manager, IBM Z and LinuxONE dmhender@us.ibm.com</dc:title>
  <dc:creator>DIANA HENDERSON</dc:creator>
  <cp:lastModifiedBy>Barry Silliman</cp:lastModifiedBy>
  <cp:revision>17</cp:revision>
  <dcterms:created xsi:type="dcterms:W3CDTF">2020-07-27T10:28:35Z</dcterms:created>
  <dcterms:modified xsi:type="dcterms:W3CDTF">2020-08-10T14:59:02Z</dcterms:modified>
</cp:coreProperties>
</file>